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76"/>
  </p:notesMasterIdLst>
  <p:sldIdLst>
    <p:sldId id="329" r:id="rId3"/>
    <p:sldId id="330" r:id="rId4"/>
    <p:sldId id="331" r:id="rId5"/>
    <p:sldId id="332" r:id="rId6"/>
    <p:sldId id="1590" r:id="rId7"/>
    <p:sldId id="1566" r:id="rId8"/>
    <p:sldId id="1569" r:id="rId9"/>
    <p:sldId id="1592" r:id="rId10"/>
    <p:sldId id="1790" r:id="rId11"/>
    <p:sldId id="1798" r:id="rId12"/>
    <p:sldId id="1802" r:id="rId13"/>
    <p:sldId id="1852" r:id="rId14"/>
    <p:sldId id="1853" r:id="rId15"/>
    <p:sldId id="1854" r:id="rId16"/>
    <p:sldId id="1840" r:id="rId17"/>
    <p:sldId id="1841" r:id="rId18"/>
    <p:sldId id="1842" r:id="rId19"/>
    <p:sldId id="1580" r:id="rId20"/>
    <p:sldId id="1570" r:id="rId21"/>
    <p:sldId id="1571" r:id="rId22"/>
    <p:sldId id="1572" r:id="rId23"/>
    <p:sldId id="1663" r:id="rId24"/>
    <p:sldId id="1667" r:id="rId25"/>
    <p:sldId id="1680" r:id="rId26"/>
    <p:sldId id="1682" r:id="rId27"/>
    <p:sldId id="1684" r:id="rId28"/>
    <p:sldId id="1687" r:id="rId29"/>
    <p:sldId id="1834" r:id="rId30"/>
    <p:sldId id="1835" r:id="rId31"/>
    <p:sldId id="1836" r:id="rId32"/>
    <p:sldId id="1820" r:id="rId33"/>
    <p:sldId id="1821" r:id="rId34"/>
    <p:sldId id="1825" r:id="rId35"/>
    <p:sldId id="1826" r:id="rId36"/>
    <p:sldId id="1827" r:id="rId37"/>
    <p:sldId id="1828" r:id="rId38"/>
    <p:sldId id="1829" r:id="rId39"/>
    <p:sldId id="1832" r:id="rId40"/>
    <p:sldId id="1855" r:id="rId41"/>
    <p:sldId id="1856" r:id="rId42"/>
    <p:sldId id="1845" r:id="rId43"/>
    <p:sldId id="1846" r:id="rId44"/>
    <p:sldId id="1847" r:id="rId45"/>
    <p:sldId id="1848" r:id="rId46"/>
    <p:sldId id="1849" r:id="rId47"/>
    <p:sldId id="1850" r:id="rId48"/>
    <p:sldId id="1851" r:id="rId49"/>
    <p:sldId id="1857" r:id="rId50"/>
    <p:sldId id="1858" r:id="rId51"/>
    <p:sldId id="1859" r:id="rId52"/>
    <p:sldId id="1860" r:id="rId53"/>
    <p:sldId id="1861" r:id="rId54"/>
    <p:sldId id="1862" r:id="rId55"/>
    <p:sldId id="1863" r:id="rId56"/>
    <p:sldId id="1864" r:id="rId57"/>
    <p:sldId id="1865" r:id="rId58"/>
    <p:sldId id="1866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</p:sldIdLst>
  <p:sldSz cx="10080625" cy="7559675"/>
  <p:notesSz cx="7772400" cy="100584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932"/>
    <p:restoredTop sz="94632"/>
  </p:normalViewPr>
  <p:slideViewPr>
    <p:cSldViewPr snapToGrid="0" snapToObjects="1">
      <p:cViewPr varScale="1">
        <p:scale>
          <a:sx n="99" d="100"/>
          <a:sy n="99" d="100"/>
        </p:scale>
        <p:origin x="20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81490918-5261-4F70-8F4D-25A6EC52622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2A9AFF-0CCE-4DD3-A410-5DC13B90F5F4}" type="slidenum">
              <a:rPr lang="en-US"/>
              <a:pPr/>
              <a:t>31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24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5186B3-75FB-4CA8-A0E9-41AAE84E7D02}" type="slidenum">
              <a:rPr lang="en-US"/>
              <a:pPr/>
              <a:t>32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14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942ACB-6D3A-41BB-B5B8-C980144C84E1}" type="slidenum">
              <a:rPr lang="en-US"/>
              <a:pPr/>
              <a:t>33</a:t>
            </a:fld>
            <a:endParaRPr lang="en-US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4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A9DD76-A61B-400A-AF50-2064873038A5}" type="slidenum">
              <a:rPr lang="en-US"/>
              <a:pPr/>
              <a:t>35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33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89FF08-9848-4C1E-B95F-2B3C79867F4F}" type="slidenum">
              <a:rPr lang="en-US"/>
              <a:pPr/>
              <a:t>36</a:t>
            </a:fld>
            <a:endParaRPr lang="en-U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54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5DDD8A-DA9D-4F2E-9213-D98D2108D66B}" type="slidenum">
              <a:rPr lang="en-US"/>
              <a:pPr/>
              <a:t>37</a:t>
            </a:fld>
            <a:endParaRPr lang="en-US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95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D9F8AF-BC8F-4BC6-A473-F5F49148FEC1}" type="slidenum">
              <a:rPr lang="en-US"/>
              <a:pPr/>
              <a:t>38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9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Concepte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generale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Bayes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Măsurarea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performanței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Prof. Dr.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9795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Descompunerea</a:t>
            </a:r>
            <a:r>
              <a:rPr lang="en-US" dirty="0"/>
              <a:t> </a:t>
            </a:r>
            <a:r>
              <a:rPr lang="en-US" dirty="0" err="1"/>
              <a:t>erorii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634510" y="1740539"/>
            <a:ext cx="1552932" cy="397673"/>
            <a:chOff x="6096000" y="1371600"/>
            <a:chExt cx="1408793" cy="360762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 bwMode="auto">
            <a:xfrm>
              <a:off x="6096000" y="1502955"/>
              <a:ext cx="137160" cy="13716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410" y="1371600"/>
              <a:ext cx="1204383" cy="360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84" dirty="0" err="1">
                  <a:solidFill>
                    <a:srgbClr val="FF0000"/>
                  </a:solidFill>
                </a:rPr>
                <a:t>Realitatea</a:t>
              </a:r>
              <a:endParaRPr lang="en-US" sz="1984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98057" y="1971379"/>
            <a:ext cx="1558596" cy="2166022"/>
            <a:chOff x="4702169" y="1581013"/>
            <a:chExt cx="1413930" cy="1964975"/>
          </a:xfrm>
        </p:grpSpPr>
        <p:cxnSp>
          <p:nvCxnSpPr>
            <p:cNvPr id="29" name="Straight Arrow Connector 28"/>
            <p:cNvCxnSpPr>
              <a:stCxn id="27" idx="7"/>
              <a:endCxn id="15" idx="3"/>
            </p:cNvCxnSpPr>
            <p:nvPr/>
          </p:nvCxnSpPr>
          <p:spPr bwMode="auto">
            <a:xfrm flipV="1">
              <a:off x="4702169" y="1620027"/>
              <a:ext cx="1413930" cy="166819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 rot="18607861">
              <a:off x="4538228" y="2409936"/>
              <a:ext cx="1964975" cy="30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modelare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2021" y="2758656"/>
            <a:ext cx="5879747" cy="4125454"/>
            <a:chOff x="914400" y="1813560"/>
            <a:chExt cx="5334000" cy="3742537"/>
          </a:xfrm>
        </p:grpSpPr>
        <p:sp>
          <p:nvSpPr>
            <p:cNvPr id="25" name="Oval 24"/>
            <p:cNvSpPr/>
            <p:nvPr/>
          </p:nvSpPr>
          <p:spPr bwMode="auto">
            <a:xfrm>
              <a:off x="914400" y="2438400"/>
              <a:ext cx="5334000" cy="3048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 dirty="0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4813" y="5195335"/>
              <a:ext cx="1996929" cy="3607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984" dirty="0" err="1"/>
                <a:t>Spațiul</a:t>
              </a:r>
              <a:r>
                <a:rPr lang="en-US" sz="1984" dirty="0"/>
                <a:t> de </a:t>
              </a:r>
              <a:r>
                <a:rPr lang="en-US" sz="1984" dirty="0" err="1"/>
                <a:t>ipoteze</a:t>
              </a:r>
              <a:endParaRPr lang="en-US" sz="1984" dirty="0"/>
            </a:p>
          </p:txBody>
        </p:sp>
        <p:grpSp>
          <p:nvGrpSpPr>
            <p:cNvPr id="23" name="Group 284"/>
            <p:cNvGrpSpPr>
              <a:grpSpLocks noChangeAspect="1"/>
            </p:cNvGrpSpPr>
            <p:nvPr/>
          </p:nvGrpSpPr>
          <p:grpSpPr>
            <a:xfrm>
              <a:off x="1587687" y="1813560"/>
              <a:ext cx="1993713" cy="1463040"/>
              <a:chOff x="4435603" y="1066800"/>
              <a:chExt cx="2742310" cy="2012381"/>
            </a:xfrm>
          </p:grpSpPr>
          <p:pic>
            <p:nvPicPr>
              <p:cNvPr id="24" name="Picture 23" descr="2007_004902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5603" y="1112945"/>
                <a:ext cx="2742310" cy="1966236"/>
              </a:xfrm>
              <a:prstGeom prst="rect">
                <a:avLst/>
              </a:prstGeom>
              <a:scene3d>
                <a:camera prst="orthographicFront">
                  <a:rot lat="954000" lon="18034448" rev="17280000"/>
                </a:camera>
                <a:lightRig rig="threePt" dir="t"/>
              </a:scene3d>
            </p:spPr>
          </p:pic>
          <p:cxnSp>
            <p:nvCxnSpPr>
              <p:cNvPr id="28" name="Straight Connector 27"/>
              <p:cNvCxnSpPr>
                <a:stCxn id="50" idx="5"/>
                <a:endCxn id="42" idx="1"/>
              </p:cNvCxnSpPr>
              <p:nvPr/>
            </p:nvCxnSpPr>
            <p:spPr>
              <a:xfrm>
                <a:off x="5789361" y="1577550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52" idx="5"/>
                <a:endCxn id="41" idx="1"/>
              </p:cNvCxnSpPr>
              <p:nvPr/>
            </p:nvCxnSpPr>
            <p:spPr>
              <a:xfrm>
                <a:off x="4994207" y="1824117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51" idx="5"/>
                <a:endCxn id="37" idx="1"/>
              </p:cNvCxnSpPr>
              <p:nvPr/>
            </p:nvCxnSpPr>
            <p:spPr>
              <a:xfrm>
                <a:off x="5391782" y="1700833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53" idx="5"/>
                <a:endCxn id="45" idx="1"/>
              </p:cNvCxnSpPr>
              <p:nvPr/>
            </p:nvCxnSpPr>
            <p:spPr>
              <a:xfrm>
                <a:off x="4596635" y="1947406"/>
                <a:ext cx="741245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441836" y="2411842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6109572" y="247229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5711995" y="259556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6507147" y="2349009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5314416" y="2718851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flipH="1">
                <a:off x="5216458" y="2199636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4994211" y="1974679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4795420" y="1744369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542728" y="1529353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5652615" y="144735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1" name="Oval 50"/>
              <p:cNvSpPr>
                <a:spLocks noChangeAspect="1"/>
              </p:cNvSpPr>
              <p:nvPr/>
            </p:nvSpPr>
            <p:spPr>
              <a:xfrm>
                <a:off x="5255038" y="157064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>
                <a:off x="4857461" y="169392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4459886" y="181720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5866250" y="167277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6079881" y="189818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5468671" y="179605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5682305" y="202146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5071095" y="191933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5284728" y="2144745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4673518" y="204262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4887151" y="226803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2" name="Oval 61"/>
              <p:cNvSpPr>
                <a:spLocks noChangeAspect="1"/>
              </p:cNvSpPr>
              <p:nvPr/>
            </p:nvSpPr>
            <p:spPr>
              <a:xfrm>
                <a:off x="6293515" y="212359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3" name="Oval 62"/>
              <p:cNvSpPr>
                <a:spLocks noChangeAspect="1"/>
              </p:cNvSpPr>
              <p:nvPr/>
            </p:nvSpPr>
            <p:spPr>
              <a:xfrm>
                <a:off x="5895937" y="224687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5498359" y="237016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>
                <a:off x="5100783" y="2493446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66" name="Straight Connector 65"/>
              <p:cNvCxnSpPr>
                <a:stCxn id="76" idx="4"/>
                <a:endCxn id="41" idx="0"/>
              </p:cNvCxnSpPr>
              <p:nvPr/>
            </p:nvCxnSpPr>
            <p:spPr>
              <a:xfrm flipH="1">
                <a:off x="5792101" y="1629598"/>
                <a:ext cx="477679" cy="96596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6" idx="4"/>
                <a:endCxn id="42" idx="0"/>
              </p:cNvCxnSpPr>
              <p:nvPr/>
            </p:nvCxnSpPr>
            <p:spPr>
              <a:xfrm>
                <a:off x="6269780" y="1629598"/>
                <a:ext cx="317473" cy="719411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59" idx="7"/>
                <a:endCxn id="76" idx="4"/>
              </p:cNvCxnSpPr>
              <p:nvPr/>
            </p:nvCxnSpPr>
            <p:spPr>
              <a:xfrm flipV="1">
                <a:off x="5421477" y="1629598"/>
                <a:ext cx="848303" cy="5374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6" idx="4"/>
                <a:endCxn id="62" idx="0"/>
              </p:cNvCxnSpPr>
              <p:nvPr/>
            </p:nvCxnSpPr>
            <p:spPr>
              <a:xfrm>
                <a:off x="6269780" y="1629598"/>
                <a:ext cx="103841" cy="49399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56" idx="0"/>
                <a:endCxn id="74" idx="4"/>
              </p:cNvCxnSpPr>
              <p:nvPr/>
            </p:nvCxnSpPr>
            <p:spPr>
              <a:xfrm flipH="1" flipV="1">
                <a:off x="5394522" y="1219340"/>
                <a:ext cx="154255" cy="57671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52" idx="7"/>
                <a:endCxn id="74" idx="4"/>
              </p:cNvCxnSpPr>
              <p:nvPr/>
            </p:nvCxnSpPr>
            <p:spPr>
              <a:xfrm flipV="1">
                <a:off x="4994210" y="1219340"/>
                <a:ext cx="400312" cy="496923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1" idx="0"/>
                <a:endCxn id="74" idx="4"/>
              </p:cNvCxnSpPr>
              <p:nvPr/>
            </p:nvCxnSpPr>
            <p:spPr>
              <a:xfrm flipV="1">
                <a:off x="4967257" y="1219340"/>
                <a:ext cx="427265" cy="104869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50" idx="1"/>
                <a:endCxn id="74" idx="4"/>
              </p:cNvCxnSpPr>
              <p:nvPr/>
            </p:nvCxnSpPr>
            <p:spPr>
              <a:xfrm flipH="1" flipV="1">
                <a:off x="5394522" y="1219340"/>
                <a:ext cx="281555" cy="25035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/>
              <p:cNvSpPr>
                <a:spLocks noChangeAspect="1"/>
              </p:cNvSpPr>
              <p:nvPr/>
            </p:nvSpPr>
            <p:spPr>
              <a:xfrm>
                <a:off x="5314416" y="106680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flipH="1" flipV="1">
                <a:off x="5466848" y="1150830"/>
                <a:ext cx="768105" cy="3814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6189674" y="147705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710107" y="2177340"/>
            <a:ext cx="3205195" cy="1007957"/>
            <a:chOff x="6248400" y="1752600"/>
            <a:chExt cx="2907695" cy="914400"/>
          </a:xfrm>
        </p:grpSpPr>
        <p:sp>
          <p:nvSpPr>
            <p:cNvPr id="19" name="Right Arrow 18"/>
            <p:cNvSpPr/>
            <p:nvPr/>
          </p:nvSpPr>
          <p:spPr bwMode="auto">
            <a:xfrm>
              <a:off x="7562850" y="2133600"/>
              <a:ext cx="285750" cy="142875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pic>
          <p:nvPicPr>
            <p:cNvPr id="119" name="Picture 118" descr="fig1_sol1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935" y="1752600"/>
              <a:ext cx="1280160" cy="914400"/>
            </a:xfrm>
            <a:prstGeom prst="rect">
              <a:avLst/>
            </a:prstGeom>
          </p:spPr>
        </p:pic>
        <p:grpSp>
          <p:nvGrpSpPr>
            <p:cNvPr id="120" name="Group 213"/>
            <p:cNvGrpSpPr>
              <a:grpSpLocks noChangeAspect="1"/>
            </p:cNvGrpSpPr>
            <p:nvPr/>
          </p:nvGrpSpPr>
          <p:grpSpPr>
            <a:xfrm>
              <a:off x="6248400" y="1752600"/>
              <a:ext cx="1268936" cy="914400"/>
              <a:chOff x="166343" y="662259"/>
              <a:chExt cx="1819656" cy="1371600"/>
            </a:xfrm>
          </p:grpSpPr>
          <p:sp>
            <p:nvSpPr>
              <p:cNvPr id="121" name="Frame 120"/>
              <p:cNvSpPr>
                <a:spLocks/>
              </p:cNvSpPr>
              <p:nvPr/>
            </p:nvSpPr>
            <p:spPr>
              <a:xfrm>
                <a:off x="166343" y="662259"/>
                <a:ext cx="1819656" cy="1371600"/>
              </a:xfrm>
              <a:prstGeom prst="frame">
                <a:avLst>
                  <a:gd name="adj1" fmla="val 75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84">
                  <a:solidFill>
                    <a:schemeClr val="tx1"/>
                  </a:solidFill>
                </a:endParaRPr>
              </a:p>
            </p:txBody>
          </p:sp>
          <p:pic>
            <p:nvPicPr>
              <p:cNvPr id="122" name="Picture 121" descr="2007_004902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568" y="683107"/>
                <a:ext cx="1773206" cy="1329905"/>
              </a:xfrm>
              <a:prstGeom prst="rect">
                <a:avLst/>
              </a:prstGeom>
            </p:spPr>
          </p:pic>
        </p:grpSp>
      </p:grp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4969005" y="3831114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3036298" y="4701227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76993" y="3906711"/>
            <a:ext cx="2044150" cy="870113"/>
            <a:chOff x="2881630" y="3544079"/>
            <a:chExt cx="1854417" cy="789349"/>
          </a:xfrm>
        </p:grpSpPr>
        <p:cxnSp>
          <p:nvCxnSpPr>
            <p:cNvPr id="32" name="Straight Arrow Connector 31"/>
            <p:cNvCxnSpPr>
              <a:stCxn id="31" idx="6"/>
              <a:endCxn id="27" idx="2"/>
            </p:cNvCxnSpPr>
            <p:nvPr/>
          </p:nvCxnSpPr>
          <p:spPr bwMode="auto">
            <a:xfrm flipV="1">
              <a:off x="2891155" y="3544079"/>
              <a:ext cx="1616158" cy="78934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20042717">
              <a:off x="2881630" y="3908344"/>
              <a:ext cx="1854417" cy="307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estimare</a:t>
              </a:r>
              <a:endParaRPr lang="en-US" sz="1600" dirty="0"/>
            </a:p>
          </p:txBody>
        </p:sp>
      </p:grp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3737328" y="5283460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49989" y="4830267"/>
            <a:ext cx="2238138" cy="704078"/>
            <a:chOff x="2118439" y="4381904"/>
            <a:chExt cx="2030399" cy="638726"/>
          </a:xfrm>
        </p:grpSpPr>
        <p:cxnSp>
          <p:nvCxnSpPr>
            <p:cNvPr id="40" name="Straight Arrow Connector 39"/>
            <p:cNvCxnSpPr>
              <a:stCxn id="31" idx="5"/>
              <a:endCxn id="39" idx="1"/>
            </p:cNvCxnSpPr>
            <p:nvPr/>
          </p:nvCxnSpPr>
          <p:spPr bwMode="auto">
            <a:xfrm>
              <a:off x="2948841" y="4381904"/>
              <a:ext cx="538975" cy="43120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 rot="2379013">
              <a:off x="2118439" y="4713500"/>
              <a:ext cx="2030399" cy="30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optimizare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078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043112"/>
            <a:ext cx="9071640" cy="46434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</a:t>
            </a:r>
            <a:r>
              <a:rPr lang="en-US" sz="2800" dirty="0"/>
              <a:t> de </a:t>
            </a:r>
            <a:r>
              <a:rPr lang="en-US" sz="2800" dirty="0" err="1"/>
              <a:t>modelare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Am </a:t>
            </a:r>
            <a:r>
              <a:rPr lang="en-US" sz="2400" dirty="0" err="1"/>
              <a:t>încercat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modelăm</a:t>
            </a:r>
            <a:r>
              <a:rPr lang="en-US" sz="2400" dirty="0"/>
              <a:t> </a:t>
            </a:r>
            <a:r>
              <a:rPr lang="en-US" sz="2400" dirty="0" err="1"/>
              <a:t>realitatea</a:t>
            </a:r>
            <a:r>
              <a:rPr lang="en-US" sz="2400" dirty="0"/>
              <a:t> cu un </a:t>
            </a:r>
            <a:r>
              <a:rPr lang="en-US" sz="2400" dirty="0" err="1"/>
              <a:t>spațiu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Eroarea</a:t>
            </a:r>
            <a:r>
              <a:rPr lang="en-US" sz="2800" dirty="0"/>
              <a:t> de </a:t>
            </a:r>
            <a:r>
              <a:rPr lang="en-US" sz="2800" dirty="0" err="1"/>
              <a:t>estimare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Am </a:t>
            </a:r>
            <a:r>
              <a:rPr lang="en-US" sz="2400" dirty="0" err="1"/>
              <a:t>încercat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antrenăm</a:t>
            </a:r>
            <a:r>
              <a:rPr lang="en-US" sz="2400" dirty="0"/>
              <a:t> un model cu o </a:t>
            </a:r>
            <a:r>
              <a:rPr lang="en-US" sz="2400" dirty="0" err="1"/>
              <a:t>mulțime</a:t>
            </a:r>
            <a:r>
              <a:rPr lang="en-US" sz="2400" dirty="0"/>
              <a:t> finite de 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Eroarea</a:t>
            </a:r>
            <a:r>
              <a:rPr lang="en-US" sz="2800" dirty="0"/>
              <a:t> de </a:t>
            </a:r>
            <a:r>
              <a:rPr lang="en-US" sz="2800" dirty="0" err="1"/>
              <a:t>optimizare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Nu am </a:t>
            </a:r>
            <a:r>
              <a:rPr lang="en-US" sz="2400" dirty="0" err="1"/>
              <a:t>reușit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optimizăm</a:t>
            </a:r>
            <a:r>
              <a:rPr lang="en-US" sz="2400" dirty="0"/>
              <a:t> </a:t>
            </a:r>
            <a:r>
              <a:rPr lang="en-US" sz="2400" dirty="0" err="1"/>
              <a:t>funcția</a:t>
            </a:r>
            <a:r>
              <a:rPr lang="en-US" sz="2400" dirty="0"/>
              <a:t> </a:t>
            </a:r>
            <a:r>
              <a:rPr lang="en-US" sz="2400" dirty="0" err="1"/>
              <a:t>până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punctul</a:t>
            </a:r>
            <a:r>
              <a:rPr lang="en-US" sz="2400" dirty="0"/>
              <a:t> </a:t>
            </a:r>
            <a:r>
              <a:rPr lang="en-US" sz="2400" dirty="0" err="1"/>
              <a:t>optim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Descompunerea</a:t>
            </a:r>
            <a:r>
              <a:rPr lang="en-US" dirty="0"/>
              <a:t> </a:t>
            </a:r>
            <a:r>
              <a:rPr lang="en-US" dirty="0" err="1"/>
              <a:t>erorii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49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5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importantă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1789920" y="3082680"/>
            <a:ext cx="6450480" cy="415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15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8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Picture 168"/>
          <p:cNvPicPr/>
          <p:nvPr/>
        </p:nvPicPr>
        <p:blipFill>
          <a:blip r:embed="rId2"/>
          <a:stretch/>
        </p:blipFill>
        <p:spPr>
          <a:xfrm>
            <a:off x="1073880" y="3014280"/>
            <a:ext cx="8039160" cy="295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2266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71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 2: problemă de clasificare</a:t>
            </a:r>
          </a:p>
        </p:txBody>
      </p:sp>
      <p:pic>
        <p:nvPicPr>
          <p:cNvPr id="172" name="Picture 171"/>
          <p:cNvPicPr/>
          <p:nvPr/>
        </p:nvPicPr>
        <p:blipFill>
          <a:blip r:embed="rId2"/>
          <a:stretch/>
        </p:blipFill>
        <p:spPr>
          <a:xfrm>
            <a:off x="1073880" y="3014280"/>
            <a:ext cx="8039160" cy="295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618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79"/>
            <a:ext cx="9071639" cy="56948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Bias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sistematică</a:t>
            </a:r>
            <a:r>
              <a:rPr lang="en-US" sz="2400" dirty="0"/>
              <a:t> care </a:t>
            </a:r>
            <a:r>
              <a:rPr lang="en-US" sz="2400" dirty="0" err="1"/>
              <a:t>provine</a:t>
            </a:r>
            <a:r>
              <a:rPr lang="en-US" sz="2400" dirty="0"/>
              <a:t> din </a:t>
            </a:r>
            <a:r>
              <a:rPr lang="en-US" sz="2400" dirty="0" err="1"/>
              <a:t>inabilitatea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r>
              <a:rPr lang="en-US" sz="2400" dirty="0"/>
              <a:t> de a </a:t>
            </a:r>
            <a:r>
              <a:rPr lang="en-US" sz="2400" dirty="0" err="1"/>
              <a:t>învăța</a:t>
            </a:r>
            <a:r>
              <a:rPr lang="en-US" sz="2400" dirty="0"/>
              <a:t> </a:t>
            </a:r>
            <a:r>
              <a:rPr lang="en-US" sz="2400" dirty="0" err="1"/>
              <a:t>adevărata</a:t>
            </a:r>
            <a:r>
              <a:rPr lang="en-US" sz="2400" dirty="0"/>
              <a:t> </a:t>
            </a:r>
            <a:r>
              <a:rPr lang="en-US" sz="2400" dirty="0" err="1"/>
              <a:t>relație</a:t>
            </a:r>
            <a:r>
              <a:rPr lang="en-US" sz="2400" dirty="0"/>
              <a:t> </a:t>
            </a:r>
            <a:r>
              <a:rPr lang="en-US" sz="2400" dirty="0" err="1"/>
              <a:t>dintre</a:t>
            </a:r>
            <a:r>
              <a:rPr lang="en-US" sz="2400" dirty="0"/>
              <a:t> </a:t>
            </a:r>
            <a:r>
              <a:rPr lang="en-US" sz="2400" dirty="0" err="1"/>
              <a:t>trăsături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etichete</a:t>
            </a:r>
            <a:r>
              <a:rPr lang="en-US" sz="2400" dirty="0"/>
              <a:t> (underfitting)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Poate</a:t>
            </a:r>
            <a:r>
              <a:rPr lang="en-US" sz="2400" dirty="0"/>
              <a:t> fi </a:t>
            </a:r>
            <a:r>
              <a:rPr lang="en-US" sz="2400" dirty="0" err="1"/>
              <a:t>corectată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creșterea</a:t>
            </a:r>
            <a:r>
              <a:rPr lang="en-US" sz="2400" dirty="0"/>
              <a:t> </a:t>
            </a:r>
            <a:r>
              <a:rPr lang="en-US" sz="2400" dirty="0" err="1"/>
              <a:t>complexității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Variance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aleatoare</a:t>
            </a:r>
            <a:r>
              <a:rPr lang="en-US" sz="2400" dirty="0"/>
              <a:t> care </a:t>
            </a:r>
            <a:r>
              <a:rPr lang="en-US" sz="2400" dirty="0" err="1"/>
              <a:t>provine</a:t>
            </a:r>
            <a:r>
              <a:rPr lang="en-US" sz="2400" dirty="0"/>
              <a:t> din </a:t>
            </a:r>
            <a:r>
              <a:rPr lang="en-US" sz="2400" dirty="0" err="1"/>
              <a:t>senzitiviatea</a:t>
            </a:r>
            <a:r>
              <a:rPr lang="en-US" sz="2400" dirty="0"/>
              <a:t> </a:t>
            </a:r>
            <a:r>
              <a:rPr lang="en-US" sz="2400" dirty="0" err="1"/>
              <a:t>ridicată</a:t>
            </a:r>
            <a:r>
              <a:rPr lang="en-US" sz="2400" dirty="0"/>
              <a:t> la </a:t>
            </a:r>
            <a:r>
              <a:rPr lang="en-US" sz="2400" dirty="0" err="1"/>
              <a:t>mici</a:t>
            </a:r>
            <a:r>
              <a:rPr lang="en-US" sz="2400" dirty="0"/>
              <a:t> </a:t>
            </a:r>
            <a:r>
              <a:rPr lang="en-US" sz="2400" dirty="0" err="1"/>
              <a:t>fluctuații</a:t>
            </a:r>
            <a:r>
              <a:rPr lang="en-US" sz="2400" dirty="0"/>
              <a:t> din date, </a:t>
            </a:r>
            <a:r>
              <a:rPr lang="en-US" sz="2400" dirty="0" err="1"/>
              <a:t>cauzată</a:t>
            </a:r>
            <a:r>
              <a:rPr lang="en-US" sz="2400" dirty="0"/>
              <a:t> de </a:t>
            </a:r>
            <a:r>
              <a:rPr lang="en-US" sz="2400" dirty="0" err="1"/>
              <a:t>faptul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dirty="0" err="1"/>
              <a:t>modelul</a:t>
            </a:r>
            <a:r>
              <a:rPr lang="en-US" sz="2400" dirty="0"/>
              <a:t> a </a:t>
            </a:r>
            <a:r>
              <a:rPr lang="en-US" sz="2400" dirty="0" err="1"/>
              <a:t>învățat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zgomotul</a:t>
            </a:r>
            <a:r>
              <a:rPr lang="en-US" sz="2400" dirty="0"/>
              <a:t> din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(overfitting)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Poate</a:t>
            </a:r>
            <a:r>
              <a:rPr lang="en-US" sz="2400" dirty="0"/>
              <a:t> fi </a:t>
            </a:r>
            <a:r>
              <a:rPr lang="en-US" sz="2400" dirty="0" err="1"/>
              <a:t>corectată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adăugarea</a:t>
            </a:r>
            <a:r>
              <a:rPr lang="en-US" sz="2400" dirty="0"/>
              <a:t> de </a:t>
            </a:r>
            <a:r>
              <a:rPr lang="en-US" sz="2400" dirty="0" err="1"/>
              <a:t>exemple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scăderea</a:t>
            </a:r>
            <a:r>
              <a:rPr lang="en-US" sz="2400" dirty="0"/>
              <a:t> </a:t>
            </a:r>
            <a:r>
              <a:rPr lang="en-US" sz="2400" dirty="0" err="1"/>
              <a:t>complexității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</p:spTree>
    <p:extLst>
      <p:ext uri="{BB962C8B-B14F-4D97-AF65-F5344CB8AC3E}">
        <p14:creationId xmlns:p14="http://schemas.microsoft.com/office/powerpoint/2010/main" val="110593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027A55C-096D-6A47-B72D-A3183AAA1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59" y="1563480"/>
            <a:ext cx="8530121" cy="565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99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</p:spPr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  <p:pic>
        <p:nvPicPr>
          <p:cNvPr id="4" name="Picture 3" descr="A picture containing bottle&#10;&#10;Description automatically generated">
            <a:extLst>
              <a:ext uri="{FF2B5EF4-FFF2-40B4-BE49-F238E27FC236}">
                <a16:creationId xmlns:a16="http://schemas.microsoft.com/office/drawing/2014/main" id="{B913EF02-CB44-FE45-BB32-7F97C7306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53" y="2098429"/>
            <a:ext cx="1776437" cy="2491835"/>
          </a:xfrm>
          <a:prstGeom prst="rect">
            <a:avLst/>
          </a:prstGeom>
        </p:spPr>
      </p:pic>
      <p:pic>
        <p:nvPicPr>
          <p:cNvPr id="6" name="Picture 5" descr="A picture containing bottle&#10;&#10;Description automatically generated">
            <a:extLst>
              <a:ext uri="{FF2B5EF4-FFF2-40B4-BE49-F238E27FC236}">
                <a16:creationId xmlns:a16="http://schemas.microsoft.com/office/drawing/2014/main" id="{EB67104C-CCC8-3C4B-A683-2689AA156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52" y="2098428"/>
            <a:ext cx="1776437" cy="2491835"/>
          </a:xfrm>
          <a:prstGeom prst="rect">
            <a:avLst/>
          </a:prstGeom>
        </p:spPr>
      </p:pic>
      <p:pic>
        <p:nvPicPr>
          <p:cNvPr id="7" name="Picture 6" descr="A picture containing bottle&#10;&#10;Description automatically generated">
            <a:extLst>
              <a:ext uri="{FF2B5EF4-FFF2-40B4-BE49-F238E27FC236}">
                <a16:creationId xmlns:a16="http://schemas.microsoft.com/office/drawing/2014/main" id="{2AA4AA5D-6115-C344-8F94-BF00663F7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52" y="4766520"/>
            <a:ext cx="1776437" cy="2491835"/>
          </a:xfrm>
          <a:prstGeom prst="rect">
            <a:avLst/>
          </a:prstGeom>
        </p:spPr>
      </p:pic>
      <p:pic>
        <p:nvPicPr>
          <p:cNvPr id="8" name="Picture 7" descr="A picture containing bottle&#10;&#10;Description automatically generated">
            <a:extLst>
              <a:ext uri="{FF2B5EF4-FFF2-40B4-BE49-F238E27FC236}">
                <a16:creationId xmlns:a16="http://schemas.microsoft.com/office/drawing/2014/main" id="{CB89891B-42A5-524C-8A28-7AA159DF5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51" y="4766520"/>
            <a:ext cx="1776437" cy="24918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6DD516C-80ED-5E4F-909D-4D3975F6191F}"/>
              </a:ext>
            </a:extLst>
          </p:cNvPr>
          <p:cNvSpPr/>
          <p:nvPr/>
        </p:nvSpPr>
        <p:spPr>
          <a:xfrm>
            <a:off x="3776420" y="30697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1E0777-9ABD-674E-B5E0-CABBCEC7EA80}"/>
              </a:ext>
            </a:extLst>
          </p:cNvPr>
          <p:cNvSpPr/>
          <p:nvPr/>
        </p:nvSpPr>
        <p:spPr>
          <a:xfrm>
            <a:off x="3865320" y="31713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E8AB21-D232-EC4A-8AB3-DCE50B35BBB7}"/>
              </a:ext>
            </a:extLst>
          </p:cNvPr>
          <p:cNvSpPr/>
          <p:nvPr/>
        </p:nvSpPr>
        <p:spPr>
          <a:xfrm>
            <a:off x="3966920" y="33301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06CF39-A0CA-2B4F-9FF5-F7D82AD90EEA}"/>
              </a:ext>
            </a:extLst>
          </p:cNvPr>
          <p:cNvSpPr/>
          <p:nvPr/>
        </p:nvSpPr>
        <p:spPr>
          <a:xfrm>
            <a:off x="3725620" y="32602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7584BD-5D25-D446-82F2-C56998321863}"/>
              </a:ext>
            </a:extLst>
          </p:cNvPr>
          <p:cNvSpPr/>
          <p:nvPr/>
        </p:nvSpPr>
        <p:spPr>
          <a:xfrm>
            <a:off x="3846270" y="35142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3D7C14-89ED-0C43-A640-57069064EC35}"/>
              </a:ext>
            </a:extLst>
          </p:cNvPr>
          <p:cNvSpPr/>
          <p:nvPr/>
        </p:nvSpPr>
        <p:spPr>
          <a:xfrm>
            <a:off x="3833570" y="33745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DAAF26-FDEC-6E4E-9B93-3D772CAFAEAE}"/>
              </a:ext>
            </a:extLst>
          </p:cNvPr>
          <p:cNvSpPr/>
          <p:nvPr/>
        </p:nvSpPr>
        <p:spPr>
          <a:xfrm>
            <a:off x="7865820" y="37174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DE5141-DC2B-6B49-8FC4-33AE36B1E724}"/>
              </a:ext>
            </a:extLst>
          </p:cNvPr>
          <p:cNvSpPr/>
          <p:nvPr/>
        </p:nvSpPr>
        <p:spPr>
          <a:xfrm>
            <a:off x="7726120" y="37873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DCDC9C8-817E-634C-962C-C1064A1BB509}"/>
              </a:ext>
            </a:extLst>
          </p:cNvPr>
          <p:cNvSpPr/>
          <p:nvPr/>
        </p:nvSpPr>
        <p:spPr>
          <a:xfrm>
            <a:off x="7834070" y="39270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31CC99-6A0C-C443-889B-EA8DF3D61DC3}"/>
              </a:ext>
            </a:extLst>
          </p:cNvPr>
          <p:cNvSpPr/>
          <p:nvPr/>
        </p:nvSpPr>
        <p:spPr>
          <a:xfrm>
            <a:off x="7586420" y="38762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3D4B32-FFE1-FC47-8CEC-893327A88842}"/>
              </a:ext>
            </a:extLst>
          </p:cNvPr>
          <p:cNvSpPr/>
          <p:nvPr/>
        </p:nvSpPr>
        <p:spPr>
          <a:xfrm>
            <a:off x="7732470" y="3623928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7D2E3B-F0A5-D940-B83D-D43C32CEE373}"/>
              </a:ext>
            </a:extLst>
          </p:cNvPr>
          <p:cNvSpPr/>
          <p:nvPr/>
        </p:nvSpPr>
        <p:spPr>
          <a:xfrm>
            <a:off x="7643570" y="39905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AB905E-3BA8-1D43-BA1C-04D81AD6BF26}"/>
              </a:ext>
            </a:extLst>
          </p:cNvPr>
          <p:cNvSpPr/>
          <p:nvPr/>
        </p:nvSpPr>
        <p:spPr>
          <a:xfrm>
            <a:off x="3834525" y="56358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19FEA4-4E70-2D42-A360-EBDE77318178}"/>
              </a:ext>
            </a:extLst>
          </p:cNvPr>
          <p:cNvSpPr/>
          <p:nvPr/>
        </p:nvSpPr>
        <p:spPr>
          <a:xfrm>
            <a:off x="4066690" y="5603098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5A42345-3494-C241-A7B7-03B80C3D6B31}"/>
              </a:ext>
            </a:extLst>
          </p:cNvPr>
          <p:cNvSpPr/>
          <p:nvPr/>
        </p:nvSpPr>
        <p:spPr>
          <a:xfrm>
            <a:off x="4155590" y="61057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FC88F9-B4B3-B840-9062-B877FB9C5AB4}"/>
              </a:ext>
            </a:extLst>
          </p:cNvPr>
          <p:cNvSpPr/>
          <p:nvPr/>
        </p:nvSpPr>
        <p:spPr>
          <a:xfrm>
            <a:off x="3664890" y="5859022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18C5201-8DEA-0A47-BDA1-5BCFDBA922FD}"/>
              </a:ext>
            </a:extLst>
          </p:cNvPr>
          <p:cNvSpPr/>
          <p:nvPr/>
        </p:nvSpPr>
        <p:spPr>
          <a:xfrm>
            <a:off x="3575990" y="64856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C764299-D749-FA41-98D1-FD436661E535}"/>
              </a:ext>
            </a:extLst>
          </p:cNvPr>
          <p:cNvSpPr/>
          <p:nvPr/>
        </p:nvSpPr>
        <p:spPr>
          <a:xfrm>
            <a:off x="3891675" y="606131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721972-7F05-EF46-8C14-91E2995406FC}"/>
              </a:ext>
            </a:extLst>
          </p:cNvPr>
          <p:cNvSpPr/>
          <p:nvPr/>
        </p:nvSpPr>
        <p:spPr>
          <a:xfrm>
            <a:off x="4011370" y="63418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4E2DD4-DD07-1644-8E05-DE13739A4E96}"/>
              </a:ext>
            </a:extLst>
          </p:cNvPr>
          <p:cNvSpPr/>
          <p:nvPr/>
        </p:nvSpPr>
        <p:spPr>
          <a:xfrm>
            <a:off x="7586420" y="62529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DEB333-B0C1-984E-918D-018D15896E6B}"/>
              </a:ext>
            </a:extLst>
          </p:cNvPr>
          <p:cNvSpPr/>
          <p:nvPr/>
        </p:nvSpPr>
        <p:spPr>
          <a:xfrm>
            <a:off x="7878520" y="6374385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0D9561-7AAC-304E-9739-83C313A364C2}"/>
              </a:ext>
            </a:extLst>
          </p:cNvPr>
          <p:cNvSpPr/>
          <p:nvPr/>
        </p:nvSpPr>
        <p:spPr>
          <a:xfrm>
            <a:off x="7878520" y="6689252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BBB8FD8-57FB-F64E-BC50-E6B63044B030}"/>
              </a:ext>
            </a:extLst>
          </p:cNvPr>
          <p:cNvSpPr/>
          <p:nvPr/>
        </p:nvSpPr>
        <p:spPr>
          <a:xfrm>
            <a:off x="7416785" y="6476085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B7266DB-F6F8-BA4E-BF9E-90CD6210590A}"/>
              </a:ext>
            </a:extLst>
          </p:cNvPr>
          <p:cNvSpPr/>
          <p:nvPr/>
        </p:nvSpPr>
        <p:spPr>
          <a:xfrm>
            <a:off x="7327885" y="71027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49DAA1-B1B2-0F45-B384-C6778D9E3D4C}"/>
              </a:ext>
            </a:extLst>
          </p:cNvPr>
          <p:cNvSpPr/>
          <p:nvPr/>
        </p:nvSpPr>
        <p:spPr>
          <a:xfrm>
            <a:off x="7541970" y="671119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798243-35B0-1E45-8976-F0AAECDBF61E}"/>
              </a:ext>
            </a:extLst>
          </p:cNvPr>
          <p:cNvSpPr/>
          <p:nvPr/>
        </p:nvSpPr>
        <p:spPr>
          <a:xfrm>
            <a:off x="7763265" y="6958889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CEB68B-3037-2042-9A54-271E51880A4A}"/>
              </a:ext>
            </a:extLst>
          </p:cNvPr>
          <p:cNvSpPr txBox="1"/>
          <p:nvPr/>
        </p:nvSpPr>
        <p:spPr>
          <a:xfrm>
            <a:off x="2983452" y="1563879"/>
            <a:ext cx="177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Low</a:t>
            </a:r>
            <a:r>
              <a:rPr lang="ro-RO" sz="2400" dirty="0"/>
              <a:t> </a:t>
            </a:r>
            <a:r>
              <a:rPr lang="ro-RO" sz="2400" dirty="0" err="1"/>
              <a:t>Bias</a:t>
            </a:r>
            <a:endParaRPr lang="ro-RO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C5B1ED-D35B-7945-9EF4-3DC885285402}"/>
              </a:ext>
            </a:extLst>
          </p:cNvPr>
          <p:cNvSpPr txBox="1"/>
          <p:nvPr/>
        </p:nvSpPr>
        <p:spPr>
          <a:xfrm>
            <a:off x="6279051" y="1566814"/>
            <a:ext cx="177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High</a:t>
            </a:r>
            <a:r>
              <a:rPr lang="ro-RO" sz="2400" dirty="0"/>
              <a:t> </a:t>
            </a:r>
            <a:r>
              <a:rPr lang="ro-RO" sz="2400" dirty="0" err="1"/>
              <a:t>Bias</a:t>
            </a:r>
            <a:endParaRPr lang="ro-RO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6AE340-E74D-7E4D-8891-F4D5591787B8}"/>
              </a:ext>
            </a:extLst>
          </p:cNvPr>
          <p:cNvSpPr txBox="1"/>
          <p:nvPr/>
        </p:nvSpPr>
        <p:spPr>
          <a:xfrm rot="16200000">
            <a:off x="1376178" y="5781602"/>
            <a:ext cx="249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High</a:t>
            </a:r>
            <a:r>
              <a:rPr lang="ro-RO" sz="2400" dirty="0"/>
              <a:t> </a:t>
            </a:r>
            <a:r>
              <a:rPr lang="ro-RO" sz="2400" dirty="0" err="1"/>
              <a:t>Variance</a:t>
            </a:r>
            <a:endParaRPr lang="ro-RO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623C8E-9404-1C4B-B560-13DCD16C54F2}"/>
              </a:ext>
            </a:extLst>
          </p:cNvPr>
          <p:cNvSpPr txBox="1"/>
          <p:nvPr/>
        </p:nvSpPr>
        <p:spPr>
          <a:xfrm rot="16200000">
            <a:off x="1380866" y="3113513"/>
            <a:ext cx="2491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Low</a:t>
            </a:r>
            <a:r>
              <a:rPr lang="ro-RO" sz="2400" dirty="0"/>
              <a:t> </a:t>
            </a:r>
            <a:r>
              <a:rPr lang="ro-RO" sz="2400" dirty="0" err="1"/>
              <a:t>Variance</a:t>
            </a: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1535873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882588"/>
            <a:ext cx="9071640" cy="49377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Etapa</a:t>
            </a:r>
            <a:r>
              <a:rPr lang="en-US" sz="2800" dirty="0"/>
              <a:t> de </a:t>
            </a:r>
            <a:r>
              <a:rPr lang="en-US" sz="2800" dirty="0" err="1"/>
              <a:t>antrenare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Date </a:t>
            </a:r>
            <a:r>
              <a:rPr lang="en-US" sz="2400" dirty="0" err="1"/>
              <a:t>neprelucrate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x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extragerea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trăsăturilor</a:t>
            </a:r>
            <a:r>
              <a:rPr lang="en-US" sz="2400" dirty="0">
                <a:sym typeface="Wingdings"/>
              </a:rPr>
              <a:t> / </a:t>
            </a:r>
            <a:r>
              <a:rPr lang="en-US" sz="2400" dirty="0" err="1">
                <a:sym typeface="Wingdings"/>
              </a:rPr>
              <a:t>caracteristicilor</a:t>
            </a:r>
            <a:r>
              <a:rPr lang="en-US" sz="2400" dirty="0">
                <a:sym typeface="Wingdings"/>
              </a:rPr>
              <a:t> = feature extraction)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>
                <a:sym typeface="Wingdings"/>
              </a:rPr>
              <a:t>Date de </a:t>
            </a:r>
            <a:r>
              <a:rPr lang="en-US" sz="2400" dirty="0" err="1">
                <a:sym typeface="Wingdings"/>
              </a:rPr>
              <a:t>antrenare</a:t>
            </a:r>
            <a:r>
              <a:rPr lang="en-US" sz="2400" dirty="0">
                <a:sym typeface="Wingdings"/>
              </a:rPr>
              <a:t> {(</a:t>
            </a:r>
            <a:r>
              <a:rPr lang="en-US" sz="2400" dirty="0" err="1">
                <a:sym typeface="Wingdings"/>
              </a:rPr>
              <a:t>x,y</a:t>
            </a:r>
            <a:r>
              <a:rPr lang="en-US" sz="2400" dirty="0">
                <a:sym typeface="Wingdings"/>
              </a:rPr>
              <a:t>)}  f 		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învățare</a:t>
            </a:r>
            <a:r>
              <a:rPr lang="en-US" sz="2400" dirty="0">
                <a:sym typeface="Wingdings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ym typeface="Wingding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ym typeface="Wingdings"/>
              </a:rPr>
              <a:t>Etapa</a:t>
            </a:r>
            <a:r>
              <a:rPr lang="en-US" sz="2800" dirty="0">
                <a:sym typeface="Wingdings"/>
              </a:rPr>
              <a:t> de </a:t>
            </a:r>
            <a:r>
              <a:rPr lang="en-US" sz="2800" dirty="0" err="1">
                <a:sym typeface="Wingdings"/>
              </a:rPr>
              <a:t>testare</a:t>
            </a:r>
            <a:r>
              <a:rPr lang="en-US" sz="2800" dirty="0">
                <a:sym typeface="Wingdings"/>
              </a:rPr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Date </a:t>
            </a:r>
            <a:r>
              <a:rPr lang="en-US" sz="2400" dirty="0" err="1"/>
              <a:t>neprelucrate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x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extragerea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trăsăturilor</a:t>
            </a:r>
            <a:r>
              <a:rPr lang="en-US" sz="2400" dirty="0">
                <a:sym typeface="Wingdings"/>
              </a:rPr>
              <a:t>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>
                <a:sym typeface="Wingdings"/>
              </a:rPr>
              <a:t>Date de </a:t>
            </a:r>
            <a:r>
              <a:rPr lang="en-US" sz="2400" dirty="0" err="1">
                <a:sym typeface="Wingdings"/>
              </a:rPr>
              <a:t>t</a:t>
            </a:r>
            <a:r>
              <a:rPr lang="en-US" sz="2400" dirty="0" err="1"/>
              <a:t>estare</a:t>
            </a:r>
            <a:r>
              <a:rPr lang="en-US" sz="2400" dirty="0"/>
              <a:t> x </a:t>
            </a:r>
            <a:r>
              <a:rPr lang="en-US" sz="2400" dirty="0">
                <a:sym typeface="Wingdings"/>
              </a:rPr>
              <a:t> f(x) 	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aplicarea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funcției</a:t>
            </a:r>
            <a:r>
              <a:rPr lang="en-US" sz="2400" dirty="0">
                <a:sym typeface="Wingdings"/>
              </a:rPr>
              <a:t>, </a:t>
            </a:r>
            <a:r>
              <a:rPr lang="en-US" sz="2400" dirty="0" err="1">
                <a:sym typeface="Wingdings"/>
              </a:rPr>
              <a:t>calcularea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erorii</a:t>
            </a:r>
            <a:r>
              <a:rPr lang="en-US" sz="2400" dirty="0">
                <a:sym typeface="Wingdings"/>
              </a:rPr>
              <a:t>)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Abordarea</a:t>
            </a:r>
            <a:r>
              <a:rPr lang="en-US" dirty="0"/>
              <a:t> </a:t>
            </a:r>
            <a:r>
              <a:rPr lang="en-US" dirty="0" err="1"/>
              <a:t>procedurală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2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882587"/>
            <a:ext cx="9071640" cy="479791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Folosim</a:t>
            </a:r>
            <a:r>
              <a:rPr lang="en-US" sz="2800" dirty="0"/>
              <a:t> </a:t>
            </a:r>
            <a:r>
              <a:rPr lang="en-US" sz="2800" dirty="0" err="1"/>
              <a:t>probabilități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x </a:t>
            </a:r>
            <a:r>
              <a:rPr lang="en-US" sz="2400" dirty="0" err="1"/>
              <a:t>și</a:t>
            </a:r>
            <a:r>
              <a:rPr lang="en-US" sz="2400" dirty="0"/>
              <a:t> y </a:t>
            </a:r>
            <a:r>
              <a:rPr lang="en-US" sz="2400" dirty="0" err="1"/>
              <a:t>sunt</a:t>
            </a:r>
            <a:r>
              <a:rPr lang="en-US" sz="2400" dirty="0"/>
              <a:t> </a:t>
            </a:r>
            <a:r>
              <a:rPr lang="en-US" sz="2400" dirty="0" err="1"/>
              <a:t>variabile</a:t>
            </a:r>
            <a:r>
              <a:rPr lang="en-US" sz="2400" dirty="0"/>
              <a:t> </a:t>
            </a:r>
            <a:r>
              <a:rPr lang="en-US" sz="2400" dirty="0" err="1"/>
              <a:t>aleatoare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 = (x</a:t>
            </a:r>
            <a:r>
              <a:rPr lang="en-US" sz="2400" baseline="-25000" dirty="0"/>
              <a:t>1</a:t>
            </a:r>
            <a:r>
              <a:rPr lang="en-US" sz="2400" dirty="0"/>
              <a:t>,y</a:t>
            </a:r>
            <a:r>
              <a:rPr lang="en-US" sz="2400" baseline="-25000" dirty="0"/>
              <a:t>1</a:t>
            </a:r>
            <a:r>
              <a:rPr lang="en-US" sz="2400" dirty="0"/>
              <a:t>), (x</a:t>
            </a:r>
            <a:r>
              <a:rPr lang="en-US" sz="2400" baseline="-25000" dirty="0"/>
              <a:t>2</a:t>
            </a:r>
            <a:r>
              <a:rPr lang="en-US" sz="2400" dirty="0"/>
              <a:t>,y</a:t>
            </a:r>
            <a:r>
              <a:rPr lang="en-US" sz="2400" baseline="-25000" dirty="0"/>
              <a:t>2</a:t>
            </a:r>
            <a:r>
              <a:rPr lang="en-US" sz="2400" dirty="0"/>
              <a:t>), …, (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 err="1"/>
              <a:t>,y</a:t>
            </a:r>
            <a:r>
              <a:rPr lang="en-US" sz="2400" baseline="-25000" dirty="0" err="1"/>
              <a:t>N</a:t>
            </a:r>
            <a:r>
              <a:rPr lang="en-US" sz="2400" dirty="0"/>
              <a:t>) 	~ P(X,Y)</a:t>
            </a:r>
          </a:p>
          <a:p>
            <a:pPr marL="457200" lvl="1" indent="-457200">
              <a:buFont typeface="Wingdings" pitchFamily="2" charset="2"/>
              <a:buChar char="Ø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Presupunem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</a:t>
            </a:r>
            <a:r>
              <a:rPr lang="en-US" sz="2800" dirty="0" err="1"/>
              <a:t>sunt</a:t>
            </a:r>
            <a:r>
              <a:rPr lang="en-US" sz="2800" dirty="0"/>
              <a:t> </a:t>
            </a:r>
            <a:r>
              <a:rPr lang="en-US" sz="2800" dirty="0" err="1"/>
              <a:t>i.i.d</a:t>
            </a:r>
            <a:r>
              <a:rPr lang="en-US" sz="2800" dirty="0"/>
              <a:t>. (independent </a:t>
            </a:r>
            <a:r>
              <a:rPr lang="en-US" sz="2800" dirty="0" err="1"/>
              <a:t>și</a:t>
            </a:r>
            <a:r>
              <a:rPr lang="en-US" sz="2800" dirty="0"/>
              <a:t> identic </a:t>
            </a:r>
            <a:r>
              <a:rPr lang="en-US" sz="2800" dirty="0" err="1"/>
              <a:t>distribuite</a:t>
            </a:r>
            <a:r>
              <a:rPr lang="en-US" sz="2800" dirty="0"/>
              <a:t>):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testare</a:t>
            </a:r>
            <a:r>
              <a:rPr lang="en-US" sz="2400" dirty="0"/>
              <a:t> </a:t>
            </a:r>
            <a:r>
              <a:rPr lang="en-US" sz="2400" dirty="0" err="1"/>
              <a:t>sunt</a:t>
            </a:r>
            <a:r>
              <a:rPr lang="en-US" sz="2400" dirty="0"/>
              <a:t> generate </a:t>
            </a:r>
            <a:r>
              <a:rPr lang="en-US" sz="2400" dirty="0" err="1"/>
              <a:t>i.i.d</a:t>
            </a:r>
            <a:r>
              <a:rPr lang="en-US" sz="2400" dirty="0"/>
              <a:t>. din P(X,Y)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Învățăm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setul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Sperăm</a:t>
            </a:r>
            <a:r>
              <a:rPr lang="en-US" sz="2400" dirty="0"/>
              <a:t> ca </a:t>
            </a:r>
            <a:r>
              <a:rPr lang="en-US" sz="2400" dirty="0" err="1"/>
              <a:t>modelul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generalizeze</a:t>
            </a:r>
            <a:r>
              <a:rPr lang="en-US" sz="2400" i="1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test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24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Abordarea</a:t>
            </a:r>
            <a:r>
              <a:rPr lang="en-US" dirty="0"/>
              <a:t> </a:t>
            </a:r>
            <a:r>
              <a:rPr lang="en-US" dirty="0" err="1"/>
              <a:t>statistică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3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 ale învățării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(unsupervised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(semi-supervised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(reinforcement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non-standard: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(active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 (transfer learning)</a:t>
            </a:r>
          </a:p>
        </p:txBody>
      </p:sp>
    </p:spTree>
    <p:extLst>
      <p:ext uri="{BB962C8B-B14F-4D97-AF65-F5344CB8AC3E}">
        <p14:creationId xmlns:p14="http://schemas.microsoft.com/office/powerpoint/2010/main" val="280315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Concepte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769039"/>
            <a:ext cx="9071640" cy="47716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Capacitatea</a:t>
            </a:r>
            <a:r>
              <a:rPr lang="en-US" sz="2800" dirty="0"/>
              <a:t> </a:t>
            </a:r>
            <a:r>
              <a:rPr lang="en-US" sz="2800" dirty="0" err="1"/>
              <a:t>modelului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Cât</a:t>
            </a:r>
            <a:r>
              <a:rPr lang="en-US" sz="2400" dirty="0"/>
              <a:t> de </a:t>
            </a:r>
            <a:r>
              <a:rPr lang="en-US" sz="2400" dirty="0" err="1"/>
              <a:t>larg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r>
              <a:rPr lang="en-US" sz="2400" dirty="0"/>
              <a:t> H?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Este </a:t>
            </a:r>
            <a:r>
              <a:rPr lang="en-US" sz="2400" dirty="0" err="1"/>
              <a:t>sau</a:t>
            </a:r>
            <a:r>
              <a:rPr lang="en-US" sz="2400" dirty="0"/>
              <a:t> nu </a:t>
            </a:r>
            <a:r>
              <a:rPr lang="en-US" sz="2400" dirty="0" err="1"/>
              <a:t>restrâns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funcții</a:t>
            </a:r>
            <a:r>
              <a:rPr lang="en-US" sz="24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Supra-</a:t>
            </a:r>
            <a:r>
              <a:rPr lang="en-US" sz="2800" dirty="0" err="1"/>
              <a:t>învățare</a:t>
            </a:r>
            <a:r>
              <a:rPr lang="en-US" sz="2800" dirty="0"/>
              <a:t> (overfitting)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f </a:t>
            </a:r>
            <a:r>
              <a:rPr lang="en-US" sz="2400" dirty="0" err="1"/>
              <a:t>funcționează</a:t>
            </a:r>
            <a:r>
              <a:rPr lang="en-US" sz="2400" dirty="0"/>
              <a:t> bine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Dar </a:t>
            </a:r>
            <a:r>
              <a:rPr lang="en-US" sz="2400" dirty="0" err="1"/>
              <a:t>foarte</a:t>
            </a:r>
            <a:r>
              <a:rPr lang="en-US" sz="2400" dirty="0"/>
              <a:t> slab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testare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Capacitatea</a:t>
            </a:r>
            <a:r>
              <a:rPr lang="en-US" sz="2800" dirty="0"/>
              <a:t> de </a:t>
            </a:r>
            <a:r>
              <a:rPr lang="en-US" sz="2800" dirty="0" err="1"/>
              <a:t>generalizare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Abilitatea</a:t>
            </a:r>
            <a:r>
              <a:rPr lang="en-US" sz="2400" dirty="0"/>
              <a:t> de a </a:t>
            </a:r>
            <a:r>
              <a:rPr lang="en-US" sz="2400" dirty="0" err="1"/>
              <a:t>obține</a:t>
            </a:r>
            <a:r>
              <a:rPr lang="en-US" sz="2400" dirty="0"/>
              <a:t> </a:t>
            </a: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mică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</a:t>
            </a:r>
            <a:r>
              <a:rPr lang="en-US" sz="2400" dirty="0" err="1"/>
              <a:t>noi</a:t>
            </a:r>
            <a:r>
              <a:rPr lang="en-US" sz="2400" dirty="0"/>
              <a:t> de test</a:t>
            </a:r>
          </a:p>
        </p:txBody>
      </p:sp>
    </p:spTree>
    <p:extLst>
      <p:ext uri="{BB962C8B-B14F-4D97-AF65-F5344CB8AC3E}">
        <p14:creationId xmlns:p14="http://schemas.microsoft.com/office/powerpoint/2010/main" val="129396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Garanții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6963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Simplificând</a:t>
            </a:r>
            <a:r>
              <a:rPr lang="en-US" sz="2800" dirty="0"/>
              <a:t> 20 de </a:t>
            </a:r>
            <a:r>
              <a:rPr lang="en-US" sz="2800" dirty="0" err="1"/>
              <a:t>ani</a:t>
            </a:r>
            <a:r>
              <a:rPr lang="en-US" sz="2800" dirty="0"/>
              <a:t> de </a:t>
            </a:r>
            <a:r>
              <a:rPr lang="en-US" sz="2800" dirty="0" err="1"/>
              <a:t>cercetare</a:t>
            </a:r>
            <a:r>
              <a:rPr lang="en-US" sz="2800" dirty="0"/>
              <a:t> din </a:t>
            </a:r>
            <a:r>
              <a:rPr lang="en-US" sz="2800" dirty="0" err="1"/>
              <a:t>Teoria</a:t>
            </a:r>
            <a:r>
              <a:rPr lang="en-US" sz="2800" dirty="0"/>
              <a:t> </a:t>
            </a:r>
            <a:r>
              <a:rPr lang="en-US" sz="2800" dirty="0" err="1"/>
              <a:t>Învățării</a:t>
            </a:r>
            <a:r>
              <a:rPr lang="en-US" sz="2800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Dacă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Avem</a:t>
            </a:r>
            <a:r>
              <a:rPr lang="en-US" sz="2400" dirty="0"/>
              <a:t> </a:t>
            </a:r>
            <a:r>
              <a:rPr lang="en-US" sz="2400" dirty="0" err="1"/>
              <a:t>suficiente</a:t>
            </a:r>
            <a:r>
              <a:rPr lang="en-US" sz="2400" dirty="0"/>
              <a:t> date de </a:t>
            </a:r>
            <a:r>
              <a:rPr lang="en-US" sz="2400" dirty="0" err="1"/>
              <a:t>antrenare</a:t>
            </a:r>
            <a:r>
              <a:rPr lang="en-US" sz="2400" dirty="0"/>
              <a:t> D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r>
              <a:rPr lang="en-US" sz="2400" dirty="0"/>
              <a:t> H nu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foarte</a:t>
            </a:r>
            <a:r>
              <a:rPr lang="en-US" sz="2400" dirty="0"/>
              <a:t> complex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atunci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</a:rPr>
              <a:t>probabil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va</a:t>
            </a:r>
            <a:r>
              <a:rPr lang="en-US" sz="2800" dirty="0"/>
              <a:t> </a:t>
            </a:r>
            <a:r>
              <a:rPr lang="en-US" sz="2800" dirty="0" err="1"/>
              <a:t>avea</a:t>
            </a:r>
            <a:r>
              <a:rPr lang="en-US" sz="2800" dirty="0"/>
              <a:t> capacitate de </a:t>
            </a:r>
            <a:r>
              <a:rPr lang="en-US" sz="2800" dirty="0" err="1"/>
              <a:t>generalizare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0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809548"/>
                <a:ext cx="9071640" cy="5390149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A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un </a:t>
                </a:r>
                <a:r>
                  <a:rPr lang="en-US" sz="2600" dirty="0" err="1"/>
                  <a:t>eveniment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nedeterminist</a:t>
                </a:r>
                <a:r>
                  <a:rPr lang="en-US" sz="2600" dirty="0"/>
                  <a:t>:</a:t>
                </a:r>
              </a:p>
              <a:p>
                <a:r>
                  <a:rPr lang="en-US" sz="2600" dirty="0"/>
                  <a:t>A = “Simona Halep </a:t>
                </a:r>
                <a:r>
                  <a:rPr lang="en-US" sz="2600" dirty="0" err="1"/>
                  <a:t>va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câștiga</a:t>
                </a:r>
                <a:r>
                  <a:rPr lang="en-US" sz="2600" dirty="0"/>
                  <a:t> Roland </a:t>
                </a:r>
                <a:r>
                  <a:rPr lang="en-US" sz="2600" dirty="0" err="1"/>
                  <a:t>Garros</a:t>
                </a:r>
                <a:r>
                  <a:rPr lang="en-US" sz="2600" dirty="0"/>
                  <a:t>”</a:t>
                </a:r>
              </a:p>
              <a:p>
                <a:endParaRPr lang="en-US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Ce </a:t>
                </a:r>
                <a:r>
                  <a:rPr lang="en-US" sz="2600" dirty="0" err="1"/>
                  <a:t>înseamnă</a:t>
                </a:r>
                <a:r>
                  <a:rPr lang="en-US" sz="2600" dirty="0"/>
                  <a:t> P(A)?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statistică</a:t>
                </a:r>
                <a:r>
                  <a:rPr lang="en-US" sz="2600" dirty="0"/>
                  <a:t>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i="0" dirty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6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Frecvența</a:t>
                </a:r>
                <a:r>
                  <a:rPr lang="en-US" sz="2400" dirty="0"/>
                  <a:t> la </a:t>
                </a:r>
                <a:r>
                  <a:rPr lang="en-US" sz="2400" dirty="0" err="1"/>
                  <a:t>limită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unui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eveniment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repetabil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nedeterminist</a:t>
                </a:r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Bayesiană</a:t>
                </a:r>
                <a:r>
                  <a:rPr lang="en-US" sz="26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P(A)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</a:t>
                </a:r>
                <a:r>
                  <a:rPr lang="en-US" sz="2400" dirty="0"/>
                  <a:t> “</a:t>
                </a:r>
                <a:r>
                  <a:rPr lang="en-US" sz="2400" dirty="0" err="1"/>
                  <a:t>credem</a:t>
                </a:r>
                <a:r>
                  <a:rPr lang="en-US" sz="2400" dirty="0"/>
                  <a:t>” </a:t>
                </a:r>
                <a:r>
                  <a:rPr lang="en-US" sz="2400" dirty="0" err="1"/>
                  <a:t>despre</a:t>
                </a:r>
                <a:r>
                  <a:rPr lang="en-US" sz="2400" dirty="0"/>
                  <a:t> 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809548"/>
                <a:ext cx="9071640" cy="5390149"/>
              </a:xfrm>
              <a:blipFill>
                <a:blip r:embed="rId2"/>
                <a:stretch>
                  <a:fillRect l="-2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Probabilități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181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473799"/>
                <a:ext cx="9071640" cy="233172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)≤1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o-RO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ro-RO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𝑠𝑎𝑢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ș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473799"/>
                <a:ext cx="9071640" cy="2331720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Axiomele</a:t>
            </a:r>
            <a:r>
              <a:rPr lang="en-US" dirty="0"/>
              <a:t> </a:t>
            </a:r>
            <a:r>
              <a:rPr lang="en-US" dirty="0" err="1"/>
              <a:t>Probabilității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AE13A7-7993-6E46-B299-0290FC812985}"/>
              </a:ext>
            </a:extLst>
          </p:cNvPr>
          <p:cNvSpPr/>
          <p:nvPr/>
        </p:nvSpPr>
        <p:spPr>
          <a:xfrm>
            <a:off x="2857236" y="4583763"/>
            <a:ext cx="3657600" cy="256838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B4E1D2-5767-AB4C-8A57-C83D19F7BE08}"/>
              </a:ext>
            </a:extLst>
          </p:cNvPr>
          <p:cNvSpPr/>
          <p:nvPr/>
        </p:nvSpPr>
        <p:spPr>
          <a:xfrm>
            <a:off x="4268509" y="4893106"/>
            <a:ext cx="1755648" cy="1865376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115C0D-9F42-474D-B062-1A6A2F1C4CAC}"/>
              </a:ext>
            </a:extLst>
          </p:cNvPr>
          <p:cNvSpPr/>
          <p:nvPr/>
        </p:nvSpPr>
        <p:spPr>
          <a:xfrm>
            <a:off x="3232073" y="5172890"/>
            <a:ext cx="1547746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0D9D9-64BC-F740-BCAC-824512345A58}"/>
              </a:ext>
            </a:extLst>
          </p:cNvPr>
          <p:cNvSpPr txBox="1"/>
          <p:nvPr/>
        </p:nvSpPr>
        <p:spPr>
          <a:xfrm>
            <a:off x="5035659" y="3855453"/>
            <a:ext cx="100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și</a:t>
            </a:r>
            <a:r>
              <a:rPr lang="en-US" sz="2400" dirty="0"/>
              <a:t>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20FCA1-265C-4243-9D85-47DCD41DD477}"/>
              </a:ext>
            </a:extLst>
          </p:cNvPr>
          <p:cNvSpPr txBox="1"/>
          <p:nvPr/>
        </p:nvSpPr>
        <p:spPr>
          <a:xfrm>
            <a:off x="3103765" y="3805519"/>
            <a:ext cx="13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sau</a:t>
            </a:r>
            <a:r>
              <a:rPr lang="en-US" sz="2400" dirty="0"/>
              <a:t> B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DE73D0F-B3EC-284E-92A4-89DD64A9C686}"/>
              </a:ext>
            </a:extLst>
          </p:cNvPr>
          <p:cNvSpPr/>
          <p:nvPr/>
        </p:nvSpPr>
        <p:spPr>
          <a:xfrm>
            <a:off x="4168877" y="5090927"/>
            <a:ext cx="727587" cy="1496687"/>
          </a:xfrm>
          <a:custGeom>
            <a:avLst/>
            <a:gdLst>
              <a:gd name="connsiteX0" fmla="*/ 88490 w 777247"/>
              <a:gd name="connsiteY0" fmla="*/ 2184 h 1496687"/>
              <a:gd name="connsiteX1" fmla="*/ 304800 w 777247"/>
              <a:gd name="connsiteY1" fmla="*/ 2184 h 1496687"/>
              <a:gd name="connsiteX2" fmla="*/ 462116 w 777247"/>
              <a:gd name="connsiteY2" fmla="*/ 12016 h 1496687"/>
              <a:gd name="connsiteX3" fmla="*/ 511277 w 777247"/>
              <a:gd name="connsiteY3" fmla="*/ 21848 h 1496687"/>
              <a:gd name="connsiteX4" fmla="*/ 717754 w 777247"/>
              <a:gd name="connsiteY4" fmla="*/ 41513 h 1496687"/>
              <a:gd name="connsiteX5" fmla="*/ 737419 w 777247"/>
              <a:gd name="connsiteY5" fmla="*/ 356145 h 1496687"/>
              <a:gd name="connsiteX6" fmla="*/ 757084 w 777247"/>
              <a:gd name="connsiteY6" fmla="*/ 690442 h 1496687"/>
              <a:gd name="connsiteX7" fmla="*/ 766916 w 777247"/>
              <a:gd name="connsiteY7" fmla="*/ 946080 h 1496687"/>
              <a:gd name="connsiteX8" fmla="*/ 776748 w 777247"/>
              <a:gd name="connsiteY8" fmla="*/ 995242 h 1496687"/>
              <a:gd name="connsiteX9" fmla="*/ 717754 w 777247"/>
              <a:gd name="connsiteY9" fmla="*/ 1211551 h 1496687"/>
              <a:gd name="connsiteX10" fmla="*/ 717754 w 777247"/>
              <a:gd name="connsiteY10" fmla="*/ 1437693 h 1496687"/>
              <a:gd name="connsiteX11" fmla="*/ 639096 w 777247"/>
              <a:gd name="connsiteY11" fmla="*/ 1486855 h 1496687"/>
              <a:gd name="connsiteX12" fmla="*/ 609600 w 777247"/>
              <a:gd name="connsiteY12" fmla="*/ 1496687 h 1496687"/>
              <a:gd name="connsiteX13" fmla="*/ 78658 w 777247"/>
              <a:gd name="connsiteY13" fmla="*/ 1486855 h 1496687"/>
              <a:gd name="connsiteX14" fmla="*/ 29496 w 777247"/>
              <a:gd name="connsiteY14" fmla="*/ 1447526 h 1496687"/>
              <a:gd name="connsiteX15" fmla="*/ 9832 w 777247"/>
              <a:gd name="connsiteY15" fmla="*/ 1241048 h 1496687"/>
              <a:gd name="connsiteX16" fmla="*/ 29496 w 777247"/>
              <a:gd name="connsiteY16" fmla="*/ 887087 h 1496687"/>
              <a:gd name="connsiteX17" fmla="*/ 19664 w 777247"/>
              <a:gd name="connsiteY17" fmla="*/ 611784 h 1496687"/>
              <a:gd name="connsiteX18" fmla="*/ 9832 w 777247"/>
              <a:gd name="connsiteY18" fmla="*/ 533126 h 1496687"/>
              <a:gd name="connsiteX19" fmla="*/ 0 w 777247"/>
              <a:gd name="connsiteY19" fmla="*/ 336480 h 1496687"/>
              <a:gd name="connsiteX20" fmla="*/ 9832 w 777247"/>
              <a:gd name="connsiteY20" fmla="*/ 218493 h 1496687"/>
              <a:gd name="connsiteX21" fmla="*/ 19664 w 777247"/>
              <a:gd name="connsiteY21" fmla="*/ 188997 h 1496687"/>
              <a:gd name="connsiteX22" fmla="*/ 39329 w 777247"/>
              <a:gd name="connsiteY22" fmla="*/ 90674 h 1496687"/>
              <a:gd name="connsiteX23" fmla="*/ 58993 w 777247"/>
              <a:gd name="connsiteY23" fmla="*/ 31680 h 1496687"/>
              <a:gd name="connsiteX24" fmla="*/ 88490 w 777247"/>
              <a:gd name="connsiteY24" fmla="*/ 2184 h 149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77247" h="1496687">
                <a:moveTo>
                  <a:pt x="88490" y="2184"/>
                </a:moveTo>
                <a:cubicBezTo>
                  <a:pt x="129458" y="-2732"/>
                  <a:pt x="47073" y="2184"/>
                  <a:pt x="304800" y="2184"/>
                </a:cubicBezTo>
                <a:cubicBezTo>
                  <a:pt x="357341" y="2184"/>
                  <a:pt x="409677" y="8739"/>
                  <a:pt x="462116" y="12016"/>
                </a:cubicBezTo>
                <a:cubicBezTo>
                  <a:pt x="478503" y="15293"/>
                  <a:pt x="494628" y="20400"/>
                  <a:pt x="511277" y="21848"/>
                </a:cubicBezTo>
                <a:lnTo>
                  <a:pt x="717754" y="41513"/>
                </a:lnTo>
                <a:cubicBezTo>
                  <a:pt x="757755" y="161508"/>
                  <a:pt x="726381" y="58105"/>
                  <a:pt x="737419" y="356145"/>
                </a:cubicBezTo>
                <a:cubicBezTo>
                  <a:pt x="747213" y="620589"/>
                  <a:pt x="738638" y="524439"/>
                  <a:pt x="757084" y="690442"/>
                </a:cubicBezTo>
                <a:cubicBezTo>
                  <a:pt x="760361" y="775655"/>
                  <a:pt x="761426" y="860981"/>
                  <a:pt x="766916" y="946080"/>
                </a:cubicBezTo>
                <a:cubicBezTo>
                  <a:pt x="767992" y="962757"/>
                  <a:pt x="779791" y="978810"/>
                  <a:pt x="776748" y="995242"/>
                </a:cubicBezTo>
                <a:cubicBezTo>
                  <a:pt x="763139" y="1068729"/>
                  <a:pt x="737419" y="1139448"/>
                  <a:pt x="717754" y="1211551"/>
                </a:cubicBezTo>
                <a:cubicBezTo>
                  <a:pt x="722443" y="1281887"/>
                  <a:pt x="737400" y="1365659"/>
                  <a:pt x="717754" y="1437693"/>
                </a:cubicBezTo>
                <a:cubicBezTo>
                  <a:pt x="706847" y="1477686"/>
                  <a:pt x="673771" y="1475297"/>
                  <a:pt x="639096" y="1486855"/>
                </a:cubicBezTo>
                <a:lnTo>
                  <a:pt x="609600" y="1496687"/>
                </a:lnTo>
                <a:lnTo>
                  <a:pt x="78658" y="1486855"/>
                </a:lnTo>
                <a:cubicBezTo>
                  <a:pt x="46239" y="1485717"/>
                  <a:pt x="45460" y="1471471"/>
                  <a:pt x="29496" y="1447526"/>
                </a:cubicBezTo>
                <a:cubicBezTo>
                  <a:pt x="2806" y="1367453"/>
                  <a:pt x="9832" y="1397155"/>
                  <a:pt x="9832" y="1241048"/>
                </a:cubicBezTo>
                <a:cubicBezTo>
                  <a:pt x="9832" y="953927"/>
                  <a:pt x="-4464" y="1022929"/>
                  <a:pt x="29496" y="887087"/>
                </a:cubicBezTo>
                <a:cubicBezTo>
                  <a:pt x="26219" y="795319"/>
                  <a:pt x="24757" y="703469"/>
                  <a:pt x="19664" y="611784"/>
                </a:cubicBezTo>
                <a:cubicBezTo>
                  <a:pt x="18198" y="585401"/>
                  <a:pt x="11715" y="559482"/>
                  <a:pt x="9832" y="533126"/>
                </a:cubicBezTo>
                <a:cubicBezTo>
                  <a:pt x="5156" y="467662"/>
                  <a:pt x="3277" y="402029"/>
                  <a:pt x="0" y="336480"/>
                </a:cubicBezTo>
                <a:cubicBezTo>
                  <a:pt x="3277" y="297151"/>
                  <a:pt x="4616" y="257612"/>
                  <a:pt x="9832" y="218493"/>
                </a:cubicBezTo>
                <a:cubicBezTo>
                  <a:pt x="11202" y="208220"/>
                  <a:pt x="17334" y="199095"/>
                  <a:pt x="19664" y="188997"/>
                </a:cubicBezTo>
                <a:cubicBezTo>
                  <a:pt x="27180" y="156430"/>
                  <a:pt x="28760" y="122382"/>
                  <a:pt x="39329" y="90674"/>
                </a:cubicBezTo>
                <a:lnTo>
                  <a:pt x="58993" y="31680"/>
                </a:lnTo>
                <a:cubicBezTo>
                  <a:pt x="94708" y="43586"/>
                  <a:pt x="47522" y="7100"/>
                  <a:pt x="88490" y="218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570E4E-790C-3040-BEFA-917A43B3602F}"/>
              </a:ext>
            </a:extLst>
          </p:cNvPr>
          <p:cNvSpPr/>
          <p:nvPr/>
        </p:nvSpPr>
        <p:spPr>
          <a:xfrm>
            <a:off x="3146323" y="4833617"/>
            <a:ext cx="2969342" cy="2003357"/>
          </a:xfrm>
          <a:custGeom>
            <a:avLst/>
            <a:gdLst>
              <a:gd name="connsiteX0" fmla="*/ 29496 w 2969342"/>
              <a:gd name="connsiteY0" fmla="*/ 898590 h 2003357"/>
              <a:gd name="connsiteX1" fmla="*/ 19664 w 2969342"/>
              <a:gd name="connsiteY1" fmla="*/ 829764 h 2003357"/>
              <a:gd name="connsiteX2" fmla="*/ 0 w 2969342"/>
              <a:gd name="connsiteY2" fmla="*/ 760938 h 2003357"/>
              <a:gd name="connsiteX3" fmla="*/ 9832 w 2969342"/>
              <a:gd name="connsiteY3" fmla="*/ 475803 h 2003357"/>
              <a:gd name="connsiteX4" fmla="*/ 19664 w 2969342"/>
              <a:gd name="connsiteY4" fmla="*/ 436474 h 2003357"/>
              <a:gd name="connsiteX5" fmla="*/ 29496 w 2969342"/>
              <a:gd name="connsiteY5" fmla="*/ 367648 h 2003357"/>
              <a:gd name="connsiteX6" fmla="*/ 39329 w 2969342"/>
              <a:gd name="connsiteY6" fmla="*/ 338151 h 2003357"/>
              <a:gd name="connsiteX7" fmla="*/ 68825 w 2969342"/>
              <a:gd name="connsiteY7" fmla="*/ 328319 h 2003357"/>
              <a:gd name="connsiteX8" fmla="*/ 88490 w 2969342"/>
              <a:gd name="connsiteY8" fmla="*/ 298822 h 2003357"/>
              <a:gd name="connsiteX9" fmla="*/ 176980 w 2969342"/>
              <a:gd name="connsiteY9" fmla="*/ 279158 h 2003357"/>
              <a:gd name="connsiteX10" fmla="*/ 216309 w 2969342"/>
              <a:gd name="connsiteY10" fmla="*/ 269325 h 2003357"/>
              <a:gd name="connsiteX11" fmla="*/ 412954 w 2969342"/>
              <a:gd name="connsiteY11" fmla="*/ 259493 h 2003357"/>
              <a:gd name="connsiteX12" fmla="*/ 619432 w 2969342"/>
              <a:gd name="connsiteY12" fmla="*/ 259493 h 2003357"/>
              <a:gd name="connsiteX13" fmla="*/ 678425 w 2969342"/>
              <a:gd name="connsiteY13" fmla="*/ 279158 h 2003357"/>
              <a:gd name="connsiteX14" fmla="*/ 1012722 w 2969342"/>
              <a:gd name="connsiteY14" fmla="*/ 269325 h 2003357"/>
              <a:gd name="connsiteX15" fmla="*/ 1052051 w 2969342"/>
              <a:gd name="connsiteY15" fmla="*/ 229996 h 2003357"/>
              <a:gd name="connsiteX16" fmla="*/ 1071716 w 2969342"/>
              <a:gd name="connsiteY16" fmla="*/ 82513 h 2003357"/>
              <a:gd name="connsiteX17" fmla="*/ 1081548 w 2969342"/>
              <a:gd name="connsiteY17" fmla="*/ 53016 h 2003357"/>
              <a:gd name="connsiteX18" fmla="*/ 1111045 w 2969342"/>
              <a:gd name="connsiteY18" fmla="*/ 33351 h 2003357"/>
              <a:gd name="connsiteX19" fmla="*/ 1219200 w 2969342"/>
              <a:gd name="connsiteY19" fmla="*/ 3854 h 2003357"/>
              <a:gd name="connsiteX20" fmla="*/ 1533832 w 2969342"/>
              <a:gd name="connsiteY20" fmla="*/ 13687 h 2003357"/>
              <a:gd name="connsiteX21" fmla="*/ 1651819 w 2969342"/>
              <a:gd name="connsiteY21" fmla="*/ 23519 h 2003357"/>
              <a:gd name="connsiteX22" fmla="*/ 2074606 w 2969342"/>
              <a:gd name="connsiteY22" fmla="*/ 13687 h 2003357"/>
              <a:gd name="connsiteX23" fmla="*/ 2202425 w 2969342"/>
              <a:gd name="connsiteY23" fmla="*/ 3854 h 2003357"/>
              <a:gd name="connsiteX24" fmla="*/ 2861187 w 2969342"/>
              <a:gd name="connsiteY24" fmla="*/ 23519 h 2003357"/>
              <a:gd name="connsiteX25" fmla="*/ 2949677 w 2969342"/>
              <a:gd name="connsiteY25" fmla="*/ 62848 h 2003357"/>
              <a:gd name="connsiteX26" fmla="*/ 2959509 w 2969342"/>
              <a:gd name="connsiteY26" fmla="*/ 475803 h 2003357"/>
              <a:gd name="connsiteX27" fmla="*/ 2969342 w 2969342"/>
              <a:gd name="connsiteY27" fmla="*/ 554461 h 2003357"/>
              <a:gd name="connsiteX28" fmla="*/ 2949677 w 2969342"/>
              <a:gd name="connsiteY28" fmla="*/ 1380371 h 2003357"/>
              <a:gd name="connsiteX29" fmla="*/ 2939845 w 2969342"/>
              <a:gd name="connsiteY29" fmla="*/ 1891648 h 2003357"/>
              <a:gd name="connsiteX30" fmla="*/ 2910348 w 2969342"/>
              <a:gd name="connsiteY30" fmla="*/ 1989971 h 2003357"/>
              <a:gd name="connsiteX31" fmla="*/ 2880851 w 2969342"/>
              <a:gd name="connsiteY31" fmla="*/ 1999803 h 2003357"/>
              <a:gd name="connsiteX32" fmla="*/ 2310580 w 2969342"/>
              <a:gd name="connsiteY32" fmla="*/ 1980138 h 2003357"/>
              <a:gd name="connsiteX33" fmla="*/ 1632154 w 2969342"/>
              <a:gd name="connsiteY33" fmla="*/ 1989971 h 2003357"/>
              <a:gd name="connsiteX34" fmla="*/ 1563329 w 2969342"/>
              <a:gd name="connsiteY34" fmla="*/ 1999803 h 2003357"/>
              <a:gd name="connsiteX35" fmla="*/ 1101212 w 2969342"/>
              <a:gd name="connsiteY35" fmla="*/ 1980138 h 2003357"/>
              <a:gd name="connsiteX36" fmla="*/ 1052051 w 2969342"/>
              <a:gd name="connsiteY36" fmla="*/ 1901480 h 2003357"/>
              <a:gd name="connsiteX37" fmla="*/ 1042219 w 2969342"/>
              <a:gd name="connsiteY37" fmla="*/ 1871984 h 2003357"/>
              <a:gd name="connsiteX38" fmla="*/ 1032387 w 2969342"/>
              <a:gd name="connsiteY38" fmla="*/ 1793325 h 2003357"/>
              <a:gd name="connsiteX39" fmla="*/ 1012722 w 2969342"/>
              <a:gd name="connsiteY39" fmla="*/ 1734332 h 2003357"/>
              <a:gd name="connsiteX40" fmla="*/ 983225 w 2969342"/>
              <a:gd name="connsiteY40" fmla="*/ 1714667 h 2003357"/>
              <a:gd name="connsiteX41" fmla="*/ 855406 w 2969342"/>
              <a:gd name="connsiteY41" fmla="*/ 1695003 h 2003357"/>
              <a:gd name="connsiteX42" fmla="*/ 717754 w 2969342"/>
              <a:gd name="connsiteY42" fmla="*/ 1704835 h 2003357"/>
              <a:gd name="connsiteX43" fmla="*/ 314632 w 2969342"/>
              <a:gd name="connsiteY43" fmla="*/ 1724500 h 2003357"/>
              <a:gd name="connsiteX44" fmla="*/ 176980 w 2969342"/>
              <a:gd name="connsiteY44" fmla="*/ 1714667 h 2003357"/>
              <a:gd name="connsiteX45" fmla="*/ 147483 w 2969342"/>
              <a:gd name="connsiteY45" fmla="*/ 1704835 h 2003357"/>
              <a:gd name="connsiteX46" fmla="*/ 49161 w 2969342"/>
              <a:gd name="connsiteY46" fmla="*/ 1695003 h 2003357"/>
              <a:gd name="connsiteX47" fmla="*/ 29496 w 2969342"/>
              <a:gd name="connsiteY47" fmla="*/ 1419700 h 2003357"/>
              <a:gd name="connsiteX48" fmla="*/ 19664 w 2969342"/>
              <a:gd name="connsiteY48" fmla="*/ 1321377 h 2003357"/>
              <a:gd name="connsiteX49" fmla="*/ 29496 w 2969342"/>
              <a:gd name="connsiteY49" fmla="*/ 898590 h 200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969342" h="2003357">
                <a:moveTo>
                  <a:pt x="29496" y="898590"/>
                </a:moveTo>
                <a:cubicBezTo>
                  <a:pt x="26219" y="875648"/>
                  <a:pt x="23810" y="852565"/>
                  <a:pt x="19664" y="829764"/>
                </a:cubicBezTo>
                <a:cubicBezTo>
                  <a:pt x="14726" y="802603"/>
                  <a:pt x="8424" y="786210"/>
                  <a:pt x="0" y="760938"/>
                </a:cubicBezTo>
                <a:cubicBezTo>
                  <a:pt x="3277" y="665893"/>
                  <a:pt x="4079" y="570730"/>
                  <a:pt x="9832" y="475803"/>
                </a:cubicBezTo>
                <a:cubicBezTo>
                  <a:pt x="10649" y="462315"/>
                  <a:pt x="17247" y="449769"/>
                  <a:pt x="19664" y="436474"/>
                </a:cubicBezTo>
                <a:cubicBezTo>
                  <a:pt x="23810" y="413673"/>
                  <a:pt x="24951" y="390373"/>
                  <a:pt x="29496" y="367648"/>
                </a:cubicBezTo>
                <a:cubicBezTo>
                  <a:pt x="31529" y="357485"/>
                  <a:pt x="32000" y="345480"/>
                  <a:pt x="39329" y="338151"/>
                </a:cubicBezTo>
                <a:cubicBezTo>
                  <a:pt x="46657" y="330823"/>
                  <a:pt x="58993" y="331596"/>
                  <a:pt x="68825" y="328319"/>
                </a:cubicBezTo>
                <a:cubicBezTo>
                  <a:pt x="75380" y="318487"/>
                  <a:pt x="79262" y="306204"/>
                  <a:pt x="88490" y="298822"/>
                </a:cubicBezTo>
                <a:cubicBezTo>
                  <a:pt x="101246" y="288617"/>
                  <a:pt x="176343" y="279285"/>
                  <a:pt x="176980" y="279158"/>
                </a:cubicBezTo>
                <a:cubicBezTo>
                  <a:pt x="190231" y="276508"/>
                  <a:pt x="202842" y="270447"/>
                  <a:pt x="216309" y="269325"/>
                </a:cubicBezTo>
                <a:cubicBezTo>
                  <a:pt x="281712" y="263875"/>
                  <a:pt x="347406" y="262770"/>
                  <a:pt x="412954" y="259493"/>
                </a:cubicBezTo>
                <a:cubicBezTo>
                  <a:pt x="498196" y="238183"/>
                  <a:pt x="472798" y="240367"/>
                  <a:pt x="619432" y="259493"/>
                </a:cubicBezTo>
                <a:cubicBezTo>
                  <a:pt x="639986" y="262174"/>
                  <a:pt x="678425" y="279158"/>
                  <a:pt x="678425" y="279158"/>
                </a:cubicBezTo>
                <a:cubicBezTo>
                  <a:pt x="789857" y="275880"/>
                  <a:pt x="901404" y="275342"/>
                  <a:pt x="1012722" y="269325"/>
                </a:cubicBezTo>
                <a:cubicBezTo>
                  <a:pt x="1048323" y="267401"/>
                  <a:pt x="1042670" y="258140"/>
                  <a:pt x="1052051" y="229996"/>
                </a:cubicBezTo>
                <a:cubicBezTo>
                  <a:pt x="1056786" y="187380"/>
                  <a:pt x="1061906" y="126656"/>
                  <a:pt x="1071716" y="82513"/>
                </a:cubicBezTo>
                <a:cubicBezTo>
                  <a:pt x="1073964" y="72396"/>
                  <a:pt x="1075074" y="61109"/>
                  <a:pt x="1081548" y="53016"/>
                </a:cubicBezTo>
                <a:cubicBezTo>
                  <a:pt x="1088930" y="43788"/>
                  <a:pt x="1100246" y="38150"/>
                  <a:pt x="1111045" y="33351"/>
                </a:cubicBezTo>
                <a:cubicBezTo>
                  <a:pt x="1151867" y="15208"/>
                  <a:pt x="1177145" y="12265"/>
                  <a:pt x="1219200" y="3854"/>
                </a:cubicBezTo>
                <a:lnTo>
                  <a:pt x="1533832" y="13687"/>
                </a:lnTo>
                <a:cubicBezTo>
                  <a:pt x="1573257" y="15479"/>
                  <a:pt x="1612354" y="23519"/>
                  <a:pt x="1651819" y="23519"/>
                </a:cubicBezTo>
                <a:cubicBezTo>
                  <a:pt x="1792786" y="23519"/>
                  <a:pt x="1933677" y="16964"/>
                  <a:pt x="2074606" y="13687"/>
                </a:cubicBezTo>
                <a:cubicBezTo>
                  <a:pt x="2117212" y="10409"/>
                  <a:pt x="2159693" y="3854"/>
                  <a:pt x="2202425" y="3854"/>
                </a:cubicBezTo>
                <a:cubicBezTo>
                  <a:pt x="2743996" y="3854"/>
                  <a:pt x="2606094" y="-12922"/>
                  <a:pt x="2861187" y="23519"/>
                </a:cubicBezTo>
                <a:cubicBezTo>
                  <a:pt x="2931390" y="46921"/>
                  <a:pt x="2902933" y="31686"/>
                  <a:pt x="2949677" y="62848"/>
                </a:cubicBezTo>
                <a:cubicBezTo>
                  <a:pt x="2952954" y="200500"/>
                  <a:pt x="2954006" y="338222"/>
                  <a:pt x="2959509" y="475803"/>
                </a:cubicBezTo>
                <a:cubicBezTo>
                  <a:pt x="2960565" y="502205"/>
                  <a:pt x="2969342" y="528038"/>
                  <a:pt x="2969342" y="554461"/>
                </a:cubicBezTo>
                <a:cubicBezTo>
                  <a:pt x="2969342" y="935977"/>
                  <a:pt x="2962480" y="1060290"/>
                  <a:pt x="2949677" y="1380371"/>
                </a:cubicBezTo>
                <a:cubicBezTo>
                  <a:pt x="2946400" y="1550797"/>
                  <a:pt x="2945929" y="1721299"/>
                  <a:pt x="2939845" y="1891648"/>
                </a:cubicBezTo>
                <a:cubicBezTo>
                  <a:pt x="2939380" y="1904673"/>
                  <a:pt x="2912203" y="1989353"/>
                  <a:pt x="2910348" y="1989971"/>
                </a:cubicBezTo>
                <a:lnTo>
                  <a:pt x="2880851" y="1999803"/>
                </a:lnTo>
                <a:cubicBezTo>
                  <a:pt x="2650075" y="1974162"/>
                  <a:pt x="2728084" y="1980138"/>
                  <a:pt x="2310580" y="1980138"/>
                </a:cubicBezTo>
                <a:cubicBezTo>
                  <a:pt x="2084414" y="1980138"/>
                  <a:pt x="1858296" y="1986693"/>
                  <a:pt x="1632154" y="1989971"/>
                </a:cubicBezTo>
                <a:cubicBezTo>
                  <a:pt x="1609212" y="1993248"/>
                  <a:pt x="1586504" y="1999803"/>
                  <a:pt x="1563329" y="1999803"/>
                </a:cubicBezTo>
                <a:cubicBezTo>
                  <a:pt x="1184813" y="1999803"/>
                  <a:pt x="1279183" y="2015734"/>
                  <a:pt x="1101212" y="1980138"/>
                </a:cubicBezTo>
                <a:cubicBezTo>
                  <a:pt x="1054469" y="1948976"/>
                  <a:pt x="1075453" y="1971684"/>
                  <a:pt x="1052051" y="1901480"/>
                </a:cubicBezTo>
                <a:lnTo>
                  <a:pt x="1042219" y="1871984"/>
                </a:lnTo>
                <a:cubicBezTo>
                  <a:pt x="1038942" y="1845764"/>
                  <a:pt x="1037924" y="1819162"/>
                  <a:pt x="1032387" y="1793325"/>
                </a:cubicBezTo>
                <a:cubicBezTo>
                  <a:pt x="1028044" y="1773057"/>
                  <a:pt x="1029969" y="1745830"/>
                  <a:pt x="1012722" y="1734332"/>
                </a:cubicBezTo>
                <a:cubicBezTo>
                  <a:pt x="1002890" y="1727777"/>
                  <a:pt x="993794" y="1719952"/>
                  <a:pt x="983225" y="1714667"/>
                </a:cubicBezTo>
                <a:cubicBezTo>
                  <a:pt x="947792" y="1696950"/>
                  <a:pt x="883601" y="1697822"/>
                  <a:pt x="855406" y="1695003"/>
                </a:cubicBezTo>
                <a:cubicBezTo>
                  <a:pt x="809522" y="1698280"/>
                  <a:pt x="763717" y="1702959"/>
                  <a:pt x="717754" y="1704835"/>
                </a:cubicBezTo>
                <a:lnTo>
                  <a:pt x="314632" y="1724500"/>
                </a:lnTo>
                <a:cubicBezTo>
                  <a:pt x="268748" y="1721222"/>
                  <a:pt x="222666" y="1720042"/>
                  <a:pt x="176980" y="1714667"/>
                </a:cubicBezTo>
                <a:cubicBezTo>
                  <a:pt x="166687" y="1713456"/>
                  <a:pt x="157727" y="1706411"/>
                  <a:pt x="147483" y="1704835"/>
                </a:cubicBezTo>
                <a:cubicBezTo>
                  <a:pt x="114929" y="1699827"/>
                  <a:pt x="81935" y="1698280"/>
                  <a:pt x="49161" y="1695003"/>
                </a:cubicBezTo>
                <a:cubicBezTo>
                  <a:pt x="12729" y="1585703"/>
                  <a:pt x="45043" y="1691761"/>
                  <a:pt x="29496" y="1419700"/>
                </a:cubicBezTo>
                <a:cubicBezTo>
                  <a:pt x="27617" y="1386816"/>
                  <a:pt x="22941" y="1354151"/>
                  <a:pt x="19664" y="1321377"/>
                </a:cubicBezTo>
                <a:lnTo>
                  <a:pt x="29496" y="89859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7B56-87E2-394F-9F46-043DAB0B7D10}"/>
              </a:ext>
            </a:extLst>
          </p:cNvPr>
          <p:cNvCxnSpPr>
            <a:stCxn id="11" idx="2"/>
            <a:endCxn id="16" idx="2"/>
          </p:cNvCxnSpPr>
          <p:nvPr/>
        </p:nvCxnSpPr>
        <p:spPr>
          <a:xfrm flipH="1">
            <a:off x="4601467" y="4317118"/>
            <a:ext cx="938457" cy="785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95BB83-8692-5E4F-88F5-E18357E24C85}"/>
              </a:ext>
            </a:extLst>
          </p:cNvPr>
          <p:cNvCxnSpPr>
            <a:cxnSpLocks/>
            <a:stCxn id="12" idx="2"/>
            <a:endCxn id="19" idx="12"/>
          </p:cNvCxnSpPr>
          <p:nvPr/>
        </p:nvCxnSpPr>
        <p:spPr>
          <a:xfrm>
            <a:off x="3757200" y="4267184"/>
            <a:ext cx="8555" cy="825926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12" grpId="0"/>
      <p:bldP spid="16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2000250"/>
                <a:ext cx="9071640" cy="511492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Ce </a:t>
                </a:r>
                <a:r>
                  <a:rPr lang="en-US" sz="2800" dirty="0" err="1"/>
                  <a:t>să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credem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despre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știm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că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P(Simona Halep </a:t>
                </a:r>
                <a:r>
                  <a:rPr lang="en-US" sz="2800" dirty="0" err="1"/>
                  <a:t>va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câștiga</a:t>
                </a:r>
                <a:r>
                  <a:rPr lang="en-US" sz="2800" dirty="0"/>
                  <a:t> Roland Garros)?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știm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următoarele</a:t>
                </a:r>
                <a:r>
                  <a:rPr lang="en-US" sz="28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În</a:t>
                </a:r>
                <a:r>
                  <a:rPr lang="en-US" sz="2400" dirty="0"/>
                  <a:t> 2018, Simona Halep a </a:t>
                </a:r>
                <a:r>
                  <a:rPr lang="en-US" sz="2400" dirty="0" err="1"/>
                  <a:t>câștigat</a:t>
                </a:r>
                <a:r>
                  <a:rPr lang="en-US" sz="2400" dirty="0"/>
                  <a:t> Roland </a:t>
                </a:r>
                <a:r>
                  <a:rPr lang="en-US" sz="2400" dirty="0" err="1"/>
                  <a:t>Garros</a:t>
                </a:r>
                <a:endParaRPr lang="en-US" sz="24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Simona Halep a </a:t>
                </a:r>
                <a:r>
                  <a:rPr lang="en-US" sz="2400" dirty="0" err="1"/>
                  <a:t>pierdut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două</a:t>
                </a:r>
                <a:r>
                  <a:rPr lang="en-US" sz="2400" dirty="0"/>
                  <a:t> finale de Roland </a:t>
                </a:r>
                <a:r>
                  <a:rPr lang="en-US" sz="2400" dirty="0" err="1"/>
                  <a:t>Garros</a:t>
                </a:r>
                <a:endParaRPr lang="en-US" sz="24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Simona se </a:t>
                </a:r>
                <a:r>
                  <a:rPr lang="en-US" sz="2400" dirty="0" err="1"/>
                  <a:t>află</a:t>
                </a:r>
                <a:r>
                  <a:rPr lang="en-US" sz="2400" dirty="0"/>
                  <a:t> pe </a:t>
                </a:r>
                <a:r>
                  <a:rPr lang="en-US" sz="2400" dirty="0" err="1"/>
                  <a:t>poziția</a:t>
                </a:r>
                <a:r>
                  <a:rPr lang="en-US" sz="2400" dirty="0"/>
                  <a:t> 20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clasamentul</a:t>
                </a:r>
                <a:r>
                  <a:rPr lang="en-US" sz="2400" dirty="0"/>
                  <a:t> WTA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În</a:t>
                </a:r>
                <a:r>
                  <a:rPr lang="en-US" sz="2400" dirty="0"/>
                  <a:t> 2019, Ashleigh </a:t>
                </a:r>
                <a:r>
                  <a:rPr lang="en-US" sz="2400" dirty="0" err="1"/>
                  <a:t>Barty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poziția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întâi</a:t>
                </a:r>
                <a:r>
                  <a:rPr lang="en-US" sz="2400" dirty="0"/>
                  <a:t> WTA) a </a:t>
                </a:r>
                <a:r>
                  <a:rPr lang="en-US" sz="2400" dirty="0" err="1"/>
                  <a:t>câștigat</a:t>
                </a:r>
                <a:r>
                  <a:rPr lang="en-US" sz="2400" dirty="0"/>
                  <a:t> Roland Garros</a:t>
                </a:r>
              </a:p>
              <a:p>
                <a:pPr lvl="1"/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2000250"/>
                <a:ext cx="9071640" cy="5114925"/>
              </a:xfrm>
              <a:blipFill>
                <a:blip r:embed="rId2"/>
                <a:stretch>
                  <a:fillRect l="-2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1320"/>
            <a:ext cx="9658349" cy="1262160"/>
          </a:xfrm>
        </p:spPr>
        <p:txBody>
          <a:bodyPr/>
          <a:lstStyle/>
          <a:p>
            <a:pPr algn="ctr"/>
            <a:r>
              <a:rPr lang="en-US" dirty="0" err="1"/>
              <a:t>Probabilități</a:t>
            </a:r>
            <a:r>
              <a:rPr lang="en-US" dirty="0"/>
              <a:t> </a:t>
            </a:r>
            <a:r>
              <a:rPr lang="en-US" dirty="0" err="1"/>
              <a:t>condiționate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38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75412" y="1414463"/>
                <a:ext cx="9071640" cy="6000750"/>
              </a:xfrm>
            </p:spPr>
            <p:txBody>
              <a:bodyPr/>
              <a:lstStyle/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P(A | B) =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cazurile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care B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adevărat</a:t>
                </a:r>
                <a:r>
                  <a:rPr lang="en-US" sz="2400" dirty="0"/>
                  <a:t>, </a:t>
                </a:r>
                <a:br>
                  <a:rPr lang="en-US" sz="2400" dirty="0"/>
                </a:br>
                <a:r>
                  <a:rPr lang="en-US" sz="2400" dirty="0"/>
                  <a:t>                </a:t>
                </a:r>
                <a:r>
                  <a:rPr lang="en-US" sz="2400" dirty="0" err="1"/>
                  <a:t>proporția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care A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adevărat</a:t>
                </a: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Exemplu</a:t>
                </a:r>
                <a:r>
                  <a:rPr lang="en-US" sz="2400" dirty="0"/>
                  <a:t>:</a:t>
                </a:r>
              </a:p>
              <a:p>
                <a:pPr marL="342900" lvl="1" indent="-342900"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sz="2400" dirty="0"/>
                  <a:t>D: “Am </a:t>
                </a:r>
                <a:r>
                  <a:rPr lang="en-US" sz="2400" dirty="0" err="1"/>
                  <a:t>dureri</a:t>
                </a:r>
                <a:r>
                  <a:rPr lang="en-US" sz="2400" dirty="0"/>
                  <a:t> de cap”</a:t>
                </a:r>
              </a:p>
              <a:p>
                <a:pPr marL="342900" lvl="1" indent="-342900"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sz="2400" dirty="0"/>
                  <a:t>R: “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răcit</a:t>
                </a:r>
                <a:r>
                  <a:rPr lang="en-US" sz="2400" dirty="0"/>
                  <a:t>”</a:t>
                </a:r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Durerile</a:t>
                </a:r>
                <a:r>
                  <a:rPr lang="en-US" sz="2400" dirty="0"/>
                  <a:t> de cap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rare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răceala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rară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dar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ești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răcit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atunci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50% </a:t>
                </a:r>
                <a:r>
                  <a:rPr lang="en-US" sz="2400" dirty="0" err="1"/>
                  <a:t>șanse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dureri</a:t>
                </a:r>
                <a:r>
                  <a:rPr lang="en-US" sz="2400" dirty="0"/>
                  <a:t> de cap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75412" y="1414463"/>
                <a:ext cx="9071640" cy="6000750"/>
              </a:xfrm>
              <a:blipFill>
                <a:blip r:embed="rId2"/>
                <a:stretch>
                  <a:fillRect l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94C1E1E5-6A55-0E48-A964-788427C46C35}"/>
              </a:ext>
            </a:extLst>
          </p:cNvPr>
          <p:cNvSpPr txBox="1">
            <a:spLocks/>
          </p:cNvSpPr>
          <p:nvPr/>
        </p:nvSpPr>
        <p:spPr>
          <a:xfrm>
            <a:off x="228600" y="301321"/>
            <a:ext cx="9658349" cy="126216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Probabilități</a:t>
            </a:r>
            <a:r>
              <a:rPr lang="en-US" dirty="0"/>
              <a:t> </a:t>
            </a:r>
            <a:r>
              <a:rPr lang="en-US" dirty="0" err="1"/>
              <a:t>condiționate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6E995-697D-0642-8777-053BEF552F89}"/>
              </a:ext>
            </a:extLst>
          </p:cNvPr>
          <p:cNvSpPr/>
          <p:nvPr/>
        </p:nvSpPr>
        <p:spPr>
          <a:xfrm>
            <a:off x="5671873" y="3056574"/>
            <a:ext cx="3657600" cy="216581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854175-DF9E-A24E-B147-3F175652EBE1}"/>
              </a:ext>
            </a:extLst>
          </p:cNvPr>
          <p:cNvSpPr/>
          <p:nvPr/>
        </p:nvSpPr>
        <p:spPr>
          <a:xfrm>
            <a:off x="6213645" y="3901494"/>
            <a:ext cx="2730330" cy="1112322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A3254F-1E2D-2240-A862-D897480257EC}"/>
              </a:ext>
            </a:extLst>
          </p:cNvPr>
          <p:cNvSpPr/>
          <p:nvPr/>
        </p:nvSpPr>
        <p:spPr>
          <a:xfrm>
            <a:off x="6443662" y="3243126"/>
            <a:ext cx="857250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15780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00038" y="1563481"/>
                <a:ext cx="7615237" cy="3528473"/>
              </a:xfrm>
            </p:spPr>
            <p:txBody>
              <a:bodyPr/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i="1" dirty="0"/>
              </a:p>
              <a:p>
                <a:pPr lvl="1"/>
                <a:endParaRPr lang="en-US" sz="2800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Thomas Bayes "An Essay towards solving a Problem in the Doctrine of Chances" Royal Society, 1763.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Simplu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înțeles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gândiți</a:t>
                </a:r>
                <a:r>
                  <a:rPr lang="en-US" sz="2800" dirty="0"/>
                  <a:t> la </a:t>
                </a:r>
                <a:r>
                  <a:rPr lang="en-US" sz="2800" dirty="0" err="1"/>
                  <a:t>arii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00038" y="1563481"/>
                <a:ext cx="7615237" cy="3528473"/>
              </a:xfrm>
              <a:blipFill>
                <a:blip r:embed="rId2"/>
                <a:stretch>
                  <a:fillRect l="-2838" r="-1503" b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 Bayes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DDC22-A0BE-B146-8EB7-5C8200548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40" y="932400"/>
            <a:ext cx="1930400" cy="2070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E03A14-E94D-934A-BC68-2B6461151266}"/>
              </a:ext>
            </a:extLst>
          </p:cNvPr>
          <p:cNvSpPr/>
          <p:nvPr/>
        </p:nvSpPr>
        <p:spPr>
          <a:xfrm>
            <a:off x="3259058" y="5113974"/>
            <a:ext cx="3657600" cy="216581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FDE337-7063-FD4C-8CD1-40B4BB15D225}"/>
              </a:ext>
            </a:extLst>
          </p:cNvPr>
          <p:cNvSpPr/>
          <p:nvPr/>
        </p:nvSpPr>
        <p:spPr>
          <a:xfrm>
            <a:off x="3800830" y="5958894"/>
            <a:ext cx="2730330" cy="1112322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E4978F-09F4-494F-ADFD-3D2E78C544CF}"/>
              </a:ext>
            </a:extLst>
          </p:cNvPr>
          <p:cNvSpPr/>
          <p:nvPr/>
        </p:nvSpPr>
        <p:spPr>
          <a:xfrm>
            <a:off x="4030847" y="5300526"/>
            <a:ext cx="857250" cy="125267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6921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957388"/>
            <a:ext cx="9071640" cy="4196092"/>
          </a:xfrm>
        </p:spPr>
        <p:txBody>
          <a:bodyPr/>
          <a:lstStyle/>
          <a:p>
            <a:r>
              <a:rPr lang="en-US" sz="2800" dirty="0" err="1"/>
              <a:t>Concepte</a:t>
            </a:r>
            <a:r>
              <a:rPr lang="en-US" sz="2800" dirty="0"/>
              <a:t>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Probabilitate</a:t>
            </a:r>
            <a:r>
              <a:rPr lang="en-US" sz="2800" dirty="0"/>
              <a:t> </a:t>
            </a:r>
          </a:p>
          <a:p>
            <a:pPr marL="457200" lvl="2" indent="-457200">
              <a:buFont typeface="Wingdings" pitchFamily="2" charset="2"/>
              <a:buChar char="Ø"/>
            </a:pPr>
            <a:r>
              <a:rPr lang="en-US" sz="2400" dirty="0" err="1"/>
              <a:t>Cât</a:t>
            </a:r>
            <a:r>
              <a:rPr lang="en-US" sz="2400" dirty="0"/>
              <a:t> de bine </a:t>
            </a:r>
            <a:r>
              <a:rPr lang="en-US" sz="2400" dirty="0" err="1"/>
              <a:t>explică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o </a:t>
            </a:r>
            <a:r>
              <a:rPr lang="en-US" sz="2400" dirty="0" err="1"/>
              <a:t>anumită</a:t>
            </a:r>
            <a:r>
              <a:rPr lang="en-US" sz="2400" dirty="0"/>
              <a:t> </a:t>
            </a:r>
            <a:r>
              <a:rPr lang="en-US" sz="2400" dirty="0" err="1"/>
              <a:t>ipoteză</a:t>
            </a:r>
            <a:r>
              <a:rPr lang="en-US" sz="2400" dirty="0"/>
              <a:t>?</a:t>
            </a:r>
          </a:p>
          <a:p>
            <a:pPr lvl="2"/>
            <a:endParaRPr 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Informații</a:t>
            </a:r>
            <a:r>
              <a:rPr lang="en-US" sz="2800" dirty="0"/>
              <a:t> </a:t>
            </a:r>
            <a:r>
              <a:rPr lang="en-US" sz="2800" dirty="0" err="1"/>
              <a:t>apriori</a:t>
            </a:r>
            <a:endParaRPr lang="en-US" sz="2800" dirty="0"/>
          </a:p>
          <a:p>
            <a:pPr marL="457200" lvl="2" indent="-457200">
              <a:buFont typeface="Wingdings" pitchFamily="2" charset="2"/>
              <a:buChar char="Ø"/>
            </a:pPr>
            <a:r>
              <a:rPr lang="en-US" sz="2400" dirty="0"/>
              <a:t>Ce </a:t>
            </a:r>
            <a:r>
              <a:rPr lang="en-US" sz="2400" dirty="0" err="1"/>
              <a:t>credem</a:t>
            </a:r>
            <a:r>
              <a:rPr lang="en-US" sz="2400" dirty="0"/>
              <a:t> </a:t>
            </a:r>
            <a:r>
              <a:rPr lang="en-US" sz="2400" dirty="0" err="1"/>
              <a:t>înainte</a:t>
            </a:r>
            <a:r>
              <a:rPr lang="en-US" sz="2400" dirty="0"/>
              <a:t> de a </a:t>
            </a:r>
            <a:r>
              <a:rPr lang="en-US" sz="2400" dirty="0" err="1"/>
              <a:t>vedea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?</a:t>
            </a:r>
          </a:p>
          <a:p>
            <a:pPr lvl="2"/>
            <a:endParaRPr 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Informații</a:t>
            </a:r>
            <a:r>
              <a:rPr lang="en-US" sz="2800" dirty="0"/>
              <a:t> </a:t>
            </a:r>
            <a:r>
              <a:rPr lang="en-US" sz="2800" dirty="0" err="1"/>
              <a:t>aposteriori</a:t>
            </a:r>
            <a:endParaRPr lang="en-US" sz="2800" dirty="0"/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/>
              <a:t>Ce </a:t>
            </a:r>
            <a:r>
              <a:rPr lang="en-US" sz="2400" dirty="0" err="1"/>
              <a:t>credem</a:t>
            </a:r>
            <a:r>
              <a:rPr lang="en-US" sz="2400" dirty="0"/>
              <a:t> </a:t>
            </a:r>
            <a:r>
              <a:rPr lang="en-US" sz="2400" dirty="0" err="1"/>
              <a:t>după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en-US" sz="2400" dirty="0"/>
              <a:t> </a:t>
            </a:r>
            <a:r>
              <a:rPr lang="en-US" sz="2400" dirty="0" err="1"/>
              <a:t>vedem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?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 Bayes</a:t>
            </a:r>
          </a:p>
        </p:txBody>
      </p:sp>
    </p:spTree>
    <p:extLst>
      <p:ext uri="{BB962C8B-B14F-4D97-AF65-F5344CB8AC3E}">
        <p14:creationId xmlns:p14="http://schemas.microsoft.com/office/powerpoint/2010/main" val="257649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393035" y="3743325"/>
            <a:ext cx="9271826" cy="35641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Sunt</a:t>
            </a:r>
            <a:r>
              <a:rPr lang="en-US" sz="2600" dirty="0"/>
              <a:t> 3 </a:t>
            </a:r>
            <a:r>
              <a:rPr lang="en-US" sz="2600" dirty="0" err="1"/>
              <a:t>uși</a:t>
            </a:r>
            <a:r>
              <a:rPr lang="en-US" sz="2600" dirty="0"/>
              <a:t> </a:t>
            </a:r>
            <a:r>
              <a:rPr lang="en-US" sz="2600" dirty="0" err="1"/>
              <a:t>numerotate</a:t>
            </a:r>
            <a:r>
              <a:rPr lang="en-US" sz="2600" dirty="0"/>
              <a:t> cu 1, 2, 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Un </a:t>
            </a:r>
            <a:r>
              <a:rPr lang="en-US" sz="2600" dirty="0" err="1"/>
              <a:t>premiu</a:t>
            </a:r>
            <a:r>
              <a:rPr lang="en-US" sz="2600" dirty="0"/>
              <a:t> mare (o </a:t>
            </a:r>
            <a:r>
              <a:rPr lang="en-US" sz="2600" dirty="0" err="1"/>
              <a:t>mașină</a:t>
            </a:r>
            <a:r>
              <a:rPr lang="en-US" sz="2600" dirty="0"/>
              <a:t>)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ascunsă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spatele</a:t>
            </a:r>
            <a:r>
              <a:rPr lang="en-US" sz="2600" dirty="0"/>
              <a:t> </a:t>
            </a:r>
            <a:r>
              <a:rPr lang="en-US" sz="2600" dirty="0" err="1"/>
              <a:t>unei</a:t>
            </a:r>
            <a:r>
              <a:rPr lang="en-US" sz="2600" dirty="0"/>
              <a:t> </a:t>
            </a:r>
            <a:r>
              <a:rPr lang="en-US" sz="2600" dirty="0" err="1"/>
              <a:t>uși</a:t>
            </a:r>
            <a:r>
              <a:rPr lang="en-US" sz="2600" dirty="0"/>
              <a:t>. </a:t>
            </a:r>
            <a:r>
              <a:rPr lang="en-US" sz="2600" dirty="0" err="1"/>
              <a:t>Celelalte</a:t>
            </a:r>
            <a:r>
              <a:rPr lang="en-US" sz="2600" dirty="0"/>
              <a:t> </a:t>
            </a:r>
            <a:r>
              <a:rPr lang="en-US" sz="2600" dirty="0" err="1"/>
              <a:t>două</a:t>
            </a:r>
            <a:r>
              <a:rPr lang="en-US" sz="2600" dirty="0"/>
              <a:t> </a:t>
            </a:r>
            <a:r>
              <a:rPr lang="en-US" sz="2600" dirty="0" err="1"/>
              <a:t>uși</a:t>
            </a:r>
            <a:r>
              <a:rPr lang="en-US" sz="2600" dirty="0"/>
              <a:t> au </a:t>
            </a:r>
            <a:r>
              <a:rPr lang="en-US" sz="2600" dirty="0" err="1"/>
              <a:t>câte</a:t>
            </a:r>
            <a:r>
              <a:rPr lang="en-US" sz="2600" dirty="0"/>
              <a:t> o </a:t>
            </a:r>
            <a:r>
              <a:rPr lang="en-US" sz="2600" dirty="0" err="1"/>
              <a:t>capră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Trebuie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o </a:t>
            </a:r>
            <a:r>
              <a:rPr lang="en-US" sz="2600" dirty="0" err="1"/>
              <a:t>ușă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presupunem</a:t>
            </a:r>
            <a:r>
              <a:rPr lang="en-US" sz="2600" dirty="0"/>
              <a:t> </a:t>
            </a:r>
            <a:r>
              <a:rPr lang="en-US" sz="2600" dirty="0" err="1"/>
              <a:t>că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1. </a:t>
            </a:r>
            <a:r>
              <a:rPr lang="en-US" sz="2600" dirty="0" err="1"/>
              <a:t>Gazda</a:t>
            </a:r>
            <a:r>
              <a:rPr lang="en-US" sz="2600" dirty="0"/>
              <a:t> </a:t>
            </a:r>
            <a:r>
              <a:rPr lang="en-US" sz="2600" dirty="0" err="1"/>
              <a:t>deschide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3, </a:t>
            </a:r>
            <a:r>
              <a:rPr lang="en-US" sz="2600" dirty="0" err="1"/>
              <a:t>arătând</a:t>
            </a:r>
            <a:r>
              <a:rPr lang="en-US" sz="2600" dirty="0"/>
              <a:t> </a:t>
            </a:r>
            <a:r>
              <a:rPr lang="en-US" sz="2600" dirty="0" err="1"/>
              <a:t>capra</a:t>
            </a:r>
            <a:r>
              <a:rPr lang="en-US" sz="2600" dirty="0"/>
              <a:t> din spate. Ce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departe</a:t>
            </a:r>
            <a:r>
              <a:rPr lang="en-US" sz="2600" dirty="0"/>
              <a:t>?</a:t>
            </a:r>
          </a:p>
          <a:p>
            <a:r>
              <a:rPr lang="en-US" sz="2600" dirty="0"/>
              <a:t>(a) </a:t>
            </a:r>
            <a:r>
              <a:rPr lang="en-US" sz="2600" dirty="0" err="1"/>
              <a:t>Rămânem</a:t>
            </a:r>
            <a:r>
              <a:rPr lang="en-US" sz="2600" dirty="0"/>
              <a:t> cu </a:t>
            </a:r>
            <a:r>
              <a:rPr lang="en-US" sz="2600" dirty="0" err="1"/>
              <a:t>alegerea</a:t>
            </a:r>
            <a:r>
              <a:rPr lang="en-US" sz="2600" dirty="0"/>
              <a:t> </a:t>
            </a:r>
            <a:r>
              <a:rPr lang="en-US" sz="2600" dirty="0" err="1"/>
              <a:t>inițială</a:t>
            </a:r>
            <a:r>
              <a:rPr lang="en-US" sz="2600" dirty="0"/>
              <a:t> (</a:t>
            </a:r>
            <a:r>
              <a:rPr lang="en-US" sz="2600" dirty="0" err="1"/>
              <a:t>poarta</a:t>
            </a:r>
            <a:r>
              <a:rPr lang="en-US" sz="2600" dirty="0"/>
              <a:t> 1);</a:t>
            </a:r>
          </a:p>
          <a:p>
            <a:r>
              <a:rPr lang="en-US" sz="2600" dirty="0"/>
              <a:t>(b) </a:t>
            </a:r>
            <a:r>
              <a:rPr lang="en-US" sz="2600" dirty="0" err="1"/>
              <a:t>Schimbăm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2;</a:t>
            </a:r>
          </a:p>
          <a:p>
            <a:r>
              <a:rPr lang="en-US" sz="2600" dirty="0"/>
              <a:t>(c) Este </a:t>
            </a:r>
            <a:r>
              <a:rPr lang="en-US" sz="2600" dirty="0" err="1"/>
              <a:t>vreo</a:t>
            </a:r>
            <a:r>
              <a:rPr lang="en-US" sz="2600" dirty="0"/>
              <a:t> </a:t>
            </a:r>
            <a:r>
              <a:rPr lang="en-US" sz="2600" dirty="0" err="1"/>
              <a:t>diferență</a:t>
            </a:r>
            <a:r>
              <a:rPr lang="en-US" sz="2600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76468-D260-5F4C-A277-DB0A16356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58" y="1374981"/>
            <a:ext cx="4606924" cy="25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7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93035" y="1405288"/>
                <a:ext cx="9071640" cy="590219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60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o-RO" sz="2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600" dirty="0"/>
                  <a:t> denotă </a:t>
                </a:r>
                <a:r>
                  <a:rPr lang="en-US" sz="2600" dirty="0" err="1"/>
                  <a:t>ipoteza</a:t>
                </a:r>
                <a:r>
                  <a:rPr lang="en-US" sz="2600" dirty="0"/>
                  <a:t> “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după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</a:t>
                </a:r>
                <a:r>
                  <a:rPr lang="en-US" sz="2600" dirty="0"/>
                  <a:t>”. </a:t>
                </a:r>
                <a:r>
                  <a:rPr lang="en-US" sz="2600" dirty="0" err="1"/>
                  <a:t>Apriori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toate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cele</a:t>
                </a:r>
                <a:r>
                  <a:rPr lang="en-US" sz="2600" dirty="0"/>
                  <a:t> 3 </a:t>
                </a:r>
                <a:r>
                  <a:rPr lang="en-US" sz="2600" dirty="0" err="1"/>
                  <a:t>uși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egal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probabile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ascundă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Alegem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poarta</a:t>
                </a:r>
                <a:r>
                  <a:rPr lang="en-US" sz="2600" dirty="0"/>
                  <a:t> 1.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1, </a:t>
                </a: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indiferentă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alege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ușile</a:t>
                </a:r>
                <a:r>
                  <a:rPr lang="en-US" sz="2600" dirty="0"/>
                  <a:t> 2 </a:t>
                </a:r>
                <a:r>
                  <a:rPr lang="en-US" sz="2600" dirty="0" err="1"/>
                  <a:t>sau</a:t>
                </a:r>
                <a:r>
                  <a:rPr lang="en-US" sz="2600" dirty="0"/>
                  <a:t> 3 cu </a:t>
                </a:r>
                <a:r>
                  <a:rPr lang="en-US" sz="2600" dirty="0" err="1"/>
                  <a:t>probabilitate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egală</a:t>
                </a:r>
                <a:r>
                  <a:rPr lang="en-US" sz="2600" dirty="0"/>
                  <a:t>:</a:t>
                </a:r>
              </a:p>
              <a:p>
                <a:endParaRPr lang="ro-RO" sz="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2 (</a:t>
                </a:r>
                <a:r>
                  <a:rPr lang="en-US" sz="2600" dirty="0" err="1"/>
                  <a:t>respectiv</a:t>
                </a:r>
                <a:r>
                  <a:rPr lang="en-US" sz="2600" dirty="0"/>
                  <a:t> 3), </a:t>
                </a: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alege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ușa</a:t>
                </a:r>
                <a:r>
                  <a:rPr lang="en-US" sz="2600" dirty="0"/>
                  <a:t> 3 (</a:t>
                </a:r>
                <a:r>
                  <a:rPr lang="en-US" sz="2600" dirty="0" err="1"/>
                  <a:t>respectiv</a:t>
                </a:r>
                <a:r>
                  <a:rPr lang="en-US" sz="2600" dirty="0"/>
                  <a:t> 2):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deschide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poarta</a:t>
                </a:r>
                <a:r>
                  <a:rPr lang="en-US" sz="2600" dirty="0"/>
                  <a:t> 3 (U=3), </a:t>
                </a:r>
                <a:r>
                  <a:rPr lang="en-US" sz="2600" dirty="0" err="1"/>
                  <a:t>descoperind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capra</a:t>
                </a:r>
                <a:r>
                  <a:rPr lang="en-US" sz="2600" dirty="0"/>
                  <a:t>. </a:t>
                </a:r>
                <a:r>
                  <a:rPr lang="en-US" sz="2600" dirty="0" err="1"/>
                  <a:t>Observația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U=3.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1 </a:t>
                </a:r>
                <a:r>
                  <a:rPr lang="en-US" sz="2600" dirty="0" err="1"/>
                  <a:t>sau</a:t>
                </a:r>
                <a:r>
                  <a:rPr lang="en-US" sz="2600" dirty="0"/>
                  <a:t> 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93035" y="1405288"/>
                <a:ext cx="9071640" cy="5902193"/>
              </a:xfrm>
              <a:blipFill>
                <a:blip r:embed="rId2"/>
                <a:stretch>
                  <a:fillRect l="-1958" t="-215" r="-1119"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</p:spTree>
    <p:extLst>
      <p:ext uri="{BB962C8B-B14F-4D97-AF65-F5344CB8AC3E}">
        <p14:creationId xmlns:p14="http://schemas.microsoft.com/office/powerpoint/2010/main" val="127117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56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93035" y="1563480"/>
                <a:ext cx="9071640" cy="574400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Aplicăm</a:t>
                </a:r>
                <a:r>
                  <a:rPr lang="en-US" sz="2600" dirty="0"/>
                  <a:t> </a:t>
                </a:r>
                <a:r>
                  <a:rPr lang="en-US" sz="2600" dirty="0" err="1"/>
                  <a:t>regula</a:t>
                </a:r>
                <a:r>
                  <a:rPr lang="en-US" sz="2600" dirty="0"/>
                  <a:t> Bayes: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=3)=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=3 | 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=3)</m:t>
                          </m:r>
                        </m:den>
                      </m:f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r>
                  <a:rPr lang="en-US" sz="26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 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=3)=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=3 | 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d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=2)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=3)</m:t>
                          </m:r>
                        </m:den>
                      </m:f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93035" y="1563480"/>
                <a:ext cx="9071640" cy="5744001"/>
              </a:xfrm>
              <a:blipFill>
                <a:blip r:embed="rId2"/>
                <a:stretch>
                  <a:fillRect l="-1958" b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</p:spTree>
    <p:extLst>
      <p:ext uri="{BB962C8B-B14F-4D97-AF65-F5344CB8AC3E}">
        <p14:creationId xmlns:p14="http://schemas.microsoft.com/office/powerpoint/2010/main" val="124702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8051" name="Rectangle 3"/>
              <p:cNvSpPr>
                <a:spLocks noGrp="1" noChangeArrowheads="1"/>
              </p:cNvSpPr>
              <p:nvPr>
                <p:ph type="subTitle"/>
              </p:nvPr>
            </p:nvSpPr>
            <p:spPr>
              <a:xfrm>
                <a:off x="504000" y="1714501"/>
                <a:ext cx="9071640" cy="5514974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Învățăm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b="1" dirty="0"/>
                  <a:t>X</a:t>
                </a:r>
                <a:r>
                  <a:rPr lang="en-US" sz="2400" dirty="0"/>
                  <a:t> – </a:t>
                </a:r>
                <a:r>
                  <a:rPr lang="en-US" sz="2400" dirty="0" err="1"/>
                  <a:t>trăsături</a:t>
                </a:r>
                <a:endParaRPr lang="en-US" sz="2400" dirty="0"/>
              </a:p>
              <a:p>
                <a:pPr lvl="1">
                  <a:lnSpc>
                    <a:spcPct val="90000"/>
                  </a:lnSpc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Y – </a:t>
                </a:r>
                <a:r>
                  <a:rPr lang="en-US" sz="2400" dirty="0" err="1"/>
                  <a:t>etichete</a:t>
                </a:r>
                <a:endParaRPr lang="en-US" sz="24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800" b="1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Presupunând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cunoscută</a:t>
                </a:r>
                <a:r>
                  <a:rPr lang="en-US" sz="2800" dirty="0"/>
                  <a:t> P(Y|</a:t>
                </a:r>
                <a:r>
                  <a:rPr lang="en-US" sz="2800" b="1" dirty="0"/>
                  <a:t>X</a:t>
                </a:r>
                <a:r>
                  <a:rPr lang="en-US" sz="2800" dirty="0"/>
                  <a:t>), cum </a:t>
                </a:r>
                <a:r>
                  <a:rPr lang="en-US" sz="2800" dirty="0" err="1"/>
                  <a:t>clasificăm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datele</a:t>
                </a:r>
                <a:r>
                  <a:rPr lang="en-US" sz="2800" dirty="0"/>
                  <a:t>?</a:t>
                </a: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dirty="0" err="1"/>
                  <a:t>Aplicăm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clasificatorul</a:t>
                </a:r>
                <a:r>
                  <a:rPr lang="en-US" sz="2400" dirty="0"/>
                  <a:t> Bayes:</a:t>
                </a:r>
              </a:p>
              <a:p>
                <a:pPr marL="457200" lvl="1" indent="0">
                  <a:buNone/>
                </a:pPr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800" b="1" dirty="0">
                  <a:solidFill>
                    <a:srgbClr val="FF0000"/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De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ce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580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714501"/>
                <a:ext cx="9071640" cy="5514974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</p:spTree>
    <p:extLst>
      <p:ext uri="{BB962C8B-B14F-4D97-AF65-F5344CB8AC3E}">
        <p14:creationId xmlns:p14="http://schemas.microsoft.com/office/powerpoint/2010/main" val="386958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09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89511" y="1710232"/>
                <a:ext cx="8986130" cy="4847732"/>
              </a:xfrm>
            </p:spPr>
            <p:txBody>
              <a:bodyPr/>
              <a:lstStyle/>
              <a:p>
                <a:r>
                  <a:rPr lang="en-US" b="1" dirty="0"/>
                  <a:t>Teoremă: </a:t>
                </a:r>
                <a:r>
                  <a:rPr lang="en-US" dirty="0" err="1"/>
                  <a:t>Clasificatorul</a:t>
                </a:r>
                <a:r>
                  <a:rPr lang="en-US" b="1" dirty="0"/>
                  <a:t> </a:t>
                </a:r>
                <a:r>
                  <a:rPr lang="en-US" dirty="0"/>
                  <a:t>Bayes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Bayes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optim</a:t>
                </a:r>
                <a:r>
                  <a:rPr lang="en-US" dirty="0"/>
                  <a:t>!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/>
                  <a:t>Adică</a:t>
                </a:r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𝑟𝑜𝑟</m:t>
                          </m:r>
                        </m:e>
                        <m:sub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d>
                        <m:d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𝐵𝑎𝑦𝑒𝑠</m:t>
                              </m:r>
                            </m:sub>
                          </m:sSub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𝑜𝑟</m:t>
                          </m:r>
                        </m:e>
                        <m:sub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 err="1"/>
                  <a:t>Eroarea</a:t>
                </a:r>
                <a:r>
                  <a:rPr lang="en-US" b="1" dirty="0"/>
                  <a:t> Bayes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cea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mica </a:t>
                </a:r>
                <a:r>
                  <a:rPr lang="en-US" dirty="0" err="1"/>
                  <a:t>eroare</a:t>
                </a:r>
                <a:r>
                  <a:rPr lang="en-US" dirty="0"/>
                  <a:t> </a:t>
                </a:r>
                <a:r>
                  <a:rPr lang="en-US" dirty="0" err="1"/>
                  <a:t>posibilă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b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𝐵𝑎𝑦𝑒𝑠</m:t>
                          </m:r>
                        </m:sub>
                      </m:sSub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p>
                            <m:sSup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limLoc m:val="undOvr"/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260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9511" y="1710232"/>
                <a:ext cx="8986130" cy="48477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66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subTitle"/>
          </p:nvPr>
        </p:nvSpPr>
        <p:spPr>
          <a:xfrm>
            <a:off x="462494" y="1487486"/>
            <a:ext cx="9071640" cy="597058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Cât</a:t>
            </a:r>
            <a:r>
              <a:rPr lang="en-US" sz="2800" dirty="0"/>
              <a:t> de </a:t>
            </a:r>
            <a:r>
              <a:rPr lang="en-US" sz="2800" dirty="0" err="1"/>
              <a:t>greu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învățăm</a:t>
            </a:r>
            <a:r>
              <a:rPr lang="en-US" sz="2800" dirty="0"/>
              <a:t> </a:t>
            </a:r>
            <a:r>
              <a:rPr lang="en-US" sz="2800" dirty="0" err="1"/>
              <a:t>clasificatorul</a:t>
            </a:r>
            <a:r>
              <a:rPr lang="en-US" sz="2800" dirty="0"/>
              <a:t> optimal? </a:t>
            </a:r>
          </a:p>
          <a:p>
            <a:endParaRPr lang="en-US" sz="800" dirty="0"/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/>
              <a:t>Dar </a:t>
            </a:r>
            <a:r>
              <a:rPr lang="en-US" sz="2400" dirty="0" err="1"/>
              <a:t>pentru</a:t>
            </a:r>
            <a:r>
              <a:rPr lang="en-US" sz="2400" dirty="0"/>
              <a:t> date </a:t>
            </a:r>
            <a:r>
              <a:rPr lang="en-US" sz="2400" dirty="0" err="1"/>
              <a:t>categorice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Cum </a:t>
            </a:r>
            <a:r>
              <a:rPr lang="en-US" sz="2800" dirty="0" err="1"/>
              <a:t>reprezentăm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? </a:t>
            </a: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parametrii</a:t>
            </a:r>
            <a:r>
              <a:rPr lang="en-US" sz="2800" dirty="0"/>
              <a:t> </a:t>
            </a:r>
            <a:r>
              <a:rPr lang="en-US" sz="2800" dirty="0" err="1"/>
              <a:t>trebuie</a:t>
            </a:r>
            <a:r>
              <a:rPr lang="en-US" sz="2800" dirty="0"/>
              <a:t> </a:t>
            </a:r>
            <a:r>
              <a:rPr lang="en-US" sz="2800" dirty="0" err="1"/>
              <a:t>estimați</a:t>
            </a:r>
            <a:r>
              <a:rPr lang="en-US" sz="2800" dirty="0"/>
              <a:t>?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 marL="571500" indent="-57150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dirty="0" err="1"/>
              <a:t>Probabilitatea</a:t>
            </a:r>
            <a:r>
              <a:rPr lang="en-US" sz="2400" dirty="0"/>
              <a:t> </a:t>
            </a:r>
            <a:r>
              <a:rPr lang="en-US" sz="2400" dirty="0" err="1"/>
              <a:t>apriori</a:t>
            </a:r>
            <a:r>
              <a:rPr lang="en-US" sz="2400" dirty="0"/>
              <a:t> a </a:t>
            </a:r>
            <a:r>
              <a:rPr lang="en-US" sz="2400" dirty="0" err="1"/>
              <a:t>claselor</a:t>
            </a:r>
            <a:r>
              <a:rPr lang="en-US" sz="2400" dirty="0"/>
              <a:t> P(Y):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 lvl="2">
              <a:lnSpc>
                <a:spcPct val="90000"/>
              </a:lnSpc>
            </a:pPr>
            <a:r>
              <a:rPr lang="en-US" sz="2400" dirty="0" err="1"/>
              <a:t>Presupunem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Y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compus</a:t>
            </a:r>
            <a:r>
              <a:rPr lang="en-US" sz="2400" dirty="0"/>
              <a:t> din k </a:t>
            </a:r>
            <a:r>
              <a:rPr lang="en-US" sz="2400" dirty="0" err="1"/>
              <a:t>clase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endParaRPr lang="en-US" sz="800" dirty="0"/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 err="1"/>
              <a:t>Probabilitatea</a:t>
            </a:r>
            <a:r>
              <a:rPr lang="en-US" sz="2400" dirty="0"/>
              <a:t>  P(</a:t>
            </a:r>
            <a:r>
              <a:rPr lang="en-US" sz="2400" b="1" dirty="0"/>
              <a:t>X </a:t>
            </a:r>
            <a:r>
              <a:rPr lang="en-US" sz="2400" dirty="0"/>
              <a:t>| Y):</a:t>
            </a:r>
          </a:p>
          <a:p>
            <a:endParaRPr lang="en-US" sz="800" dirty="0"/>
          </a:p>
          <a:p>
            <a:pPr lvl="2">
              <a:lnSpc>
                <a:spcPct val="90000"/>
              </a:lnSpc>
            </a:pPr>
            <a:r>
              <a:rPr lang="en-US" sz="2400" dirty="0" err="1"/>
              <a:t>Presupunem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b="1" dirty="0"/>
              <a:t>X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compus</a:t>
            </a:r>
            <a:r>
              <a:rPr lang="en-US" sz="2400" dirty="0"/>
              <a:t> din n </a:t>
            </a:r>
            <a:r>
              <a:rPr lang="en-US" sz="2400" dirty="0" err="1"/>
              <a:t>trăsături</a:t>
            </a:r>
            <a:r>
              <a:rPr lang="en-US" sz="2400" dirty="0"/>
              <a:t> </a:t>
            </a:r>
            <a:r>
              <a:rPr lang="en-US" sz="2400" dirty="0" err="1"/>
              <a:t>binare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</a:rPr>
              <a:t>Model complex </a:t>
            </a:r>
            <a:r>
              <a:rPr lang="en-US" sz="2800" dirty="0">
                <a:solidFill>
                  <a:srgbClr val="FF0000"/>
                </a:solidFill>
                <a:latin typeface="cmsy10" pitchFamily="34" charset="0"/>
                <a:sym typeface="Wingdings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Avem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varianță</a:t>
            </a:r>
            <a:r>
              <a:rPr lang="en-US" sz="2800" dirty="0">
                <a:solidFill>
                  <a:srgbClr val="FF0000"/>
                </a:solidFill>
              </a:rPr>
              <a:t> mare cu date </a:t>
            </a:r>
            <a:r>
              <a:rPr lang="en-US" sz="2800" dirty="0" err="1">
                <a:solidFill>
                  <a:srgbClr val="FF0000"/>
                </a:solidFill>
              </a:rPr>
              <a:t>limitate</a:t>
            </a:r>
            <a:r>
              <a:rPr lang="en-US" sz="28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</p:spTree>
    <p:extLst>
      <p:ext uri="{BB962C8B-B14F-4D97-AF65-F5344CB8AC3E}">
        <p14:creationId xmlns:p14="http://schemas.microsoft.com/office/powerpoint/2010/main" val="46322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Soluție</a:t>
            </a:r>
            <a:r>
              <a:rPr lang="en-US" dirty="0"/>
              <a:t>: </a:t>
            </a:r>
            <a:r>
              <a:rPr lang="en-US" dirty="0" err="1"/>
              <a:t>considerăm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trăsăturile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independente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BB599-BE4B-E345-AFF5-C42830BAC6EA}"/>
                  </a:ext>
                </a:extLst>
              </p:cNvPr>
              <p:cNvSpPr txBox="1"/>
              <p:nvPr/>
            </p:nvSpPr>
            <p:spPr>
              <a:xfrm>
                <a:off x="157163" y="1769040"/>
                <a:ext cx="9923462" cy="529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Două </a:t>
                </a:r>
                <a:r>
                  <a:rPr lang="en-US" sz="2600" dirty="0" err="1"/>
                  <a:t>variabile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independente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numai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Două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variabile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independente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condiționat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, </a:t>
                </a:r>
                <a:r>
                  <a:rPr lang="en-US" sz="2600" dirty="0" err="1"/>
                  <a:t>fiind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dată</a:t>
                </a:r>
                <a:r>
                  <a:rPr lang="en-US" sz="2600" dirty="0"/>
                  <a:t> o a </a:t>
                </a:r>
                <a:r>
                  <a:rPr lang="en-US" sz="2600" dirty="0" err="1"/>
                  <a:t>treia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variabilă</a:t>
                </a:r>
                <a:r>
                  <a:rPr lang="en-US" sz="2600" dirty="0"/>
                  <a:t>, </a:t>
                </a:r>
                <a:r>
                  <a:rPr lang="en-US" sz="2600" dirty="0" err="1"/>
                  <a:t>avem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BB599-BE4B-E345-AFF5-C42830BA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3" y="1769040"/>
                <a:ext cx="9923462" cy="5293757"/>
              </a:xfrm>
              <a:prstGeom prst="rect">
                <a:avLst/>
              </a:prstGeom>
              <a:blipFill>
                <a:blip r:embed="rId2"/>
                <a:stretch>
                  <a:fillRect l="-1023" t="-957" b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D01243C-B8A3-B444-B7D9-C4ABD8205C76}"/>
              </a:ext>
            </a:extLst>
          </p:cNvPr>
          <p:cNvGraphicFramePr>
            <a:graphicFrameLocks noGrp="1"/>
          </p:cNvGraphicFramePr>
          <p:nvPr/>
        </p:nvGraphicFramePr>
        <p:xfrm>
          <a:off x="806039" y="2830862"/>
          <a:ext cx="8625709" cy="265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344">
                  <a:extLst>
                    <a:ext uri="{9D8B030D-6E8A-4147-A177-3AD203B41FA5}">
                      <a16:colId xmlns:a16="http://schemas.microsoft.com/office/drawing/2014/main" val="241450379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243913075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825904450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000470406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2100939479"/>
                    </a:ext>
                  </a:extLst>
                </a:gridCol>
                <a:gridCol w="216613">
                  <a:extLst>
                    <a:ext uri="{9D8B030D-6E8A-4147-A177-3AD203B41FA5}">
                      <a16:colId xmlns:a16="http://schemas.microsoft.com/office/drawing/2014/main" val="3042527253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54727830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312303196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1620605118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1882673622"/>
                    </a:ext>
                  </a:extLst>
                </a:gridCol>
              </a:tblGrid>
              <a:tr h="520400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P(</a:t>
                      </a:r>
                      <a:r>
                        <a:rPr lang="en-US" sz="2200" dirty="0" err="1">
                          <a:solidFill>
                            <a:sysClr val="windowText" lastClr="000000"/>
                          </a:solidFill>
                        </a:rPr>
                        <a:t>x,y</a:t>
                      </a:r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P(x)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724008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950907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565809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=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280642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9080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ysClr val="windowText" lastClr="000000"/>
                          </a:solidFill>
                        </a:rPr>
                        <a:t>P(y)</a:t>
                      </a: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274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87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0339" name="Rectangle 3"/>
              <p:cNvSpPr>
                <a:spLocks noGrp="1" noChangeArrowheads="1"/>
              </p:cNvSpPr>
              <p:nvPr>
                <p:ph type="body"/>
              </p:nvPr>
            </p:nvSpPr>
            <p:spPr>
              <a:xfrm>
                <a:off x="504000" y="1769039"/>
                <a:ext cx="9071640" cy="539569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Presupunerea Naïve Bayes: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r>
                  <a:rPr lang="en-US" sz="2400" dirty="0" err="1"/>
                  <a:t>Trăsăturile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independente</a:t>
                </a:r>
                <a:r>
                  <a:rPr lang="en-US" sz="2400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342900" lvl="1" indent="-342900">
                  <a:buFont typeface="Wingdings" pitchFamily="2" charset="2"/>
                  <a:buChar char="Ø"/>
                </a:pPr>
                <a:r>
                  <a:rPr lang="en-US" sz="2400" dirty="0"/>
                  <a:t>Mai general: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supHide m:val="on"/>
                          <m:ctrlPr>
                            <a:rPr lang="ro-RO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Câți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parametrii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trebuie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estimați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acum</a:t>
                </a:r>
                <a:r>
                  <a:rPr lang="en-US" sz="2800" dirty="0"/>
                  <a:t>? </a:t>
                </a:r>
              </a:p>
              <a:p>
                <a:endParaRPr lang="en-US" sz="800" dirty="0"/>
              </a:p>
              <a:p>
                <a:pPr marL="342900" lvl="2" indent="-342900">
                  <a:buFont typeface="Wingdings" pitchFamily="2" charset="2"/>
                  <a:buChar char="Ø"/>
                </a:pPr>
                <a:r>
                  <a:rPr lang="en-US" sz="2400" dirty="0" err="1"/>
                  <a:t>Presupunem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că</a:t>
                </a:r>
                <a:r>
                  <a:rPr lang="en-US" sz="2400" dirty="0"/>
                  <a:t> </a:t>
                </a:r>
                <a:r>
                  <a:rPr lang="en-US" sz="2400" b="1" dirty="0"/>
                  <a:t>X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compus</a:t>
                </a:r>
                <a:r>
                  <a:rPr lang="en-US" sz="2400" dirty="0"/>
                  <a:t> din n </a:t>
                </a:r>
                <a:r>
                  <a:rPr lang="en-US" sz="2400" dirty="0" err="1"/>
                  <a:t>trăsături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binare</a:t>
                </a:r>
                <a:endParaRPr lang="en-US" sz="2400" dirty="0"/>
              </a:p>
              <a:p>
                <a:pPr marL="342900" lvl="2" indent="-342900">
                  <a:buFont typeface="Wingdings" pitchFamily="2" charset="2"/>
                  <a:buChar char="Ø"/>
                </a:pPr>
                <a:r>
                  <a:rPr lang="en-US" sz="2400" dirty="0" err="1">
                    <a:solidFill>
                      <a:srgbClr val="FF0000"/>
                    </a:solidFill>
                  </a:rPr>
                  <a:t>Redus</a:t>
                </a:r>
                <a:r>
                  <a:rPr lang="en-US" sz="2400" dirty="0">
                    <a:solidFill>
                      <a:srgbClr val="FF0000"/>
                    </a:solidFill>
                  </a:rPr>
                  <a:t> de 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la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endParaRPr lang="en-US" sz="2400" dirty="0"/>
              </a:p>
            </p:txBody>
          </p:sp>
        </mc:Choice>
        <mc:Fallback xmlns="">
          <p:sp>
            <p:nvSpPr>
              <p:cNvPr id="2703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504000" y="1769039"/>
                <a:ext cx="9071640" cy="5395690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Naïve Bayes</a:t>
            </a:r>
          </a:p>
        </p:txBody>
      </p:sp>
    </p:spTree>
    <p:extLst>
      <p:ext uri="{BB962C8B-B14F-4D97-AF65-F5344CB8AC3E}">
        <p14:creationId xmlns:p14="http://schemas.microsoft.com/office/powerpoint/2010/main" val="48480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51720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Fiind date: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apriori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claselor</a:t>
                </a:r>
                <a:r>
                  <a:rPr lang="en-US" sz="2400" dirty="0"/>
                  <a:t> P(Y)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i="1" dirty="0"/>
                  <a:t>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trăsături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independente</a:t>
                </a:r>
                <a:r>
                  <a:rPr lang="en-US" sz="2400" dirty="0"/>
                  <a:t> </a:t>
                </a:r>
                <a:r>
                  <a:rPr lang="en-US" sz="2400" b="1" dirty="0"/>
                  <a:t>X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condiționate</a:t>
                </a:r>
                <a:r>
                  <a:rPr lang="en-US" sz="2400" dirty="0"/>
                  <a:t> de Y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Pentru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fiecare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90000"/>
                  </a:lnSpc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Regula de </a:t>
                </a:r>
                <a:r>
                  <a:rPr lang="en-US" sz="2800" dirty="0" err="1"/>
                  <a:t>decizie</a:t>
                </a:r>
                <a:r>
                  <a:rPr lang="en-US" sz="2800" dirty="0"/>
                  <a:t> Naïve Bayes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:</a:t>
                </a:r>
              </a:p>
              <a:p>
                <a:endParaRPr lang="ro-RO" sz="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FF0000"/>
                    </a:solidFill>
                  </a:rPr>
                  <a:t>În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practică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folosim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sumă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de log!</a:t>
                </a: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00B050"/>
                    </a:solidFill>
                  </a:rPr>
                  <a:t>Dacă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presupunerea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este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adevărată</a:t>
                </a:r>
                <a:r>
                  <a:rPr lang="en-US" sz="2800" dirty="0">
                    <a:solidFill>
                      <a:srgbClr val="00B050"/>
                    </a:solidFill>
                  </a:rPr>
                  <a:t>, NB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este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clasificatorul</a:t>
                </a:r>
                <a:r>
                  <a:rPr lang="en-US" sz="2800" dirty="0">
                    <a:solidFill>
                      <a:srgbClr val="00B050"/>
                    </a:solidFill>
                  </a:rPr>
                  <a:t> optimal!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51720"/>
              </a:xfrm>
              <a:blipFill>
                <a:blip r:embed="rId3"/>
                <a:stretch>
                  <a:fillRect l="-2098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85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Estimarea</a:t>
            </a:r>
            <a:r>
              <a:rPr lang="en-US" dirty="0"/>
              <a:t> </a:t>
            </a:r>
            <a:r>
              <a:rPr lang="en-US" dirty="0" err="1"/>
              <a:t>parametrilor</a:t>
            </a:r>
            <a:r>
              <a:rPr lang="en-US" dirty="0"/>
              <a:t> 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2000249"/>
                <a:ext cx="9071640" cy="490061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Se </a:t>
                </a:r>
                <a:r>
                  <a:rPr lang="en-US" sz="2800" dirty="0" err="1"/>
                  <a:t>aplică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metoda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aproximării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verosimilității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maxime</a:t>
                </a:r>
                <a:r>
                  <a:rPr lang="en-US" sz="2800" dirty="0"/>
                  <a:t> (Maximum Likelihood Estimation)</a:t>
                </a:r>
              </a:p>
              <a:p>
                <a:endParaRPr lang="en-US" sz="800" dirty="0"/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err="1"/>
                  <a:t>Fiind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setul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antrenare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calculăm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numărul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exemple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care A=a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B=b:</a:t>
                </a:r>
              </a:p>
              <a:p>
                <a:endParaRPr lang="en-US" sz="800" dirty="0"/>
              </a:p>
              <a:p>
                <a:pPr lvl="1"/>
                <a:r>
                  <a:rPr lang="en-US" sz="2400" dirty="0"/>
                  <a:t>count(A=a, B=b)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Estimarea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parametrilor</a:t>
                </a:r>
                <a:r>
                  <a:rPr lang="en-US" sz="2800" dirty="0"/>
                  <a:t>:</a:t>
                </a:r>
              </a:p>
              <a:p>
                <a:endParaRPr lang="en-US" sz="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apriori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fiecărei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endParaRPr lang="en-US" sz="2400" dirty="0"/>
              </a:p>
              <a:p>
                <a:pPr lvl="1"/>
                <a:endParaRPr lang="en-US" sz="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condiționată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clase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o-RO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2000249"/>
                <a:ext cx="9071640" cy="4900613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35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714500"/>
                <a:ext cx="9071640" cy="515778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Deobicei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trăsăturile</a:t>
                </a:r>
                <a:r>
                  <a:rPr lang="en-US" sz="2800" dirty="0"/>
                  <a:t> nu </a:t>
                </a:r>
                <a:r>
                  <a:rPr lang="en-US" sz="2800" dirty="0" err="1"/>
                  <a:t>sunt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independente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condiționat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)≠</m:t>
                      </m:r>
                      <m:nary>
                        <m:naryPr>
                          <m:chr m:val="∏"/>
                          <m:supHide m:val="on"/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Probabilitățile</a:t>
                </a:r>
                <a:r>
                  <a:rPr lang="en-US" sz="2800" dirty="0"/>
                  <a:t> P(Y|</a:t>
                </a:r>
                <a:r>
                  <a:rPr lang="en-US" sz="2800" b="1" dirty="0"/>
                  <a:t>X</a:t>
                </a:r>
                <a:r>
                  <a:rPr lang="en-US" sz="2800" dirty="0"/>
                  <a:t>) </a:t>
                </a:r>
                <a:r>
                  <a:rPr lang="en-US" sz="2800" dirty="0" err="1"/>
                  <a:t>sunt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deseori</a:t>
                </a:r>
                <a:r>
                  <a:rPr lang="en-US" sz="2800" dirty="0"/>
                  <a:t> 0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Totuși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clasificatorul</a:t>
                </a:r>
                <a:r>
                  <a:rPr lang="en-US" sz="2800" dirty="0"/>
                  <a:t> NB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foarte</a:t>
                </a:r>
                <a:r>
                  <a:rPr lang="en-US" sz="2800" dirty="0"/>
                  <a:t> popular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dirty="0" err="1"/>
                  <a:t>Deorece</a:t>
                </a:r>
                <a:r>
                  <a:rPr lang="en-US" sz="2800" dirty="0"/>
                  <a:t> se </a:t>
                </a:r>
                <a:r>
                  <a:rPr lang="en-US" sz="2800" dirty="0" err="1"/>
                  <a:t>descurcă</a:t>
                </a:r>
                <a:r>
                  <a:rPr lang="en-US" sz="2800" dirty="0"/>
                  <a:t> bine, </a:t>
                </a:r>
                <a:r>
                  <a:rPr lang="en-US" sz="2800" dirty="0" err="1"/>
                  <a:t>chiar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presupunerea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încălcată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714500"/>
                <a:ext cx="9071640" cy="5157788"/>
              </a:xfrm>
              <a:blipFill>
                <a:blip r:embed="rId3"/>
                <a:stretch>
                  <a:fillRect l="-2098" t="-9582" r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9" dirty="0" err="1"/>
              <a:t>Încălcarea</a:t>
            </a:r>
            <a:r>
              <a:rPr lang="en-US" sz="4409" dirty="0"/>
              <a:t> </a:t>
            </a:r>
            <a:r>
              <a:rPr lang="en-US" sz="4409" dirty="0" err="1"/>
              <a:t>presupunerii</a:t>
            </a:r>
            <a:r>
              <a:rPr lang="en-US" sz="4409" dirty="0"/>
              <a:t> NB</a:t>
            </a:r>
          </a:p>
        </p:txBody>
      </p:sp>
    </p:spTree>
    <p:extLst>
      <p:ext uri="{BB962C8B-B14F-4D97-AF65-F5344CB8AC3E}">
        <p14:creationId xmlns:p14="http://schemas.microsoft.com/office/powerpoint/2010/main" val="118349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5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1789920" y="3082680"/>
            <a:ext cx="6450480" cy="415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98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939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Împărțirea datelor în date de antrenare, validare și test</a:t>
            </a:r>
          </a:p>
        </p:txBody>
      </p:sp>
      <p:sp>
        <p:nvSpPr>
          <p:cNvPr id="159" name="TextShape 2"/>
          <p:cNvSpPr txBox="1"/>
          <p:nvPr/>
        </p:nvSpPr>
        <p:spPr>
          <a:xfrm>
            <a:off x="504000" y="2201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model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performant,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“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necunoscute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procentele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varieze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762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suficient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împărțim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train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test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159" name="TextShape 2"/>
          <p:cNvSpPr txBox="1"/>
          <p:nvPr/>
        </p:nvSpPr>
        <p:spPr>
          <a:xfrm>
            <a:off x="504000" y="2241395"/>
            <a:ext cx="9071640" cy="51407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repetată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încercăm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diverși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uzeze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test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720000" indent="-457200">
              <a:spcAft>
                <a:spcPts val="1414"/>
              </a:spcAft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Facem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overfitting </a:t>
            </a:r>
            <a:r>
              <a:rPr lang="en-US" sz="28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hiperparametrilor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!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tunăm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un set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042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Training, validation, test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BAFD68F-11AD-5D42-9B3E-E76F070A1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3480"/>
            <a:ext cx="10080625" cy="545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10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661039"/>
            <a:ext cx="9071640" cy="4762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funcționează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bine cu data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puține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părțile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k-1 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fold-ul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deoparte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k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Calculăm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media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rezultatelor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Leave-one-out cross-validation </a:t>
            </a:r>
          </a:p>
        </p:txBody>
      </p:sp>
    </p:spTree>
    <p:extLst>
      <p:ext uri="{BB962C8B-B14F-4D97-AF65-F5344CB8AC3E}">
        <p14:creationId xmlns:p14="http://schemas.microsoft.com/office/powerpoint/2010/main" val="199100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6674B05-93CA-B242-AA70-169177037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4" y="1788101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24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91ECF2D-B509-134F-B829-2C7BD9573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4" y="1756928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15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5226BD9-6359-184C-9E4C-F05E27EE1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55" y="1767319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48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EA5C2D5-C2A0-E84B-AAF5-C5DF11C42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8101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52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 capacității de generalizare</a:t>
            </a:r>
          </a:p>
        </p:txBody>
      </p:sp>
      <p:sp>
        <p:nvSpPr>
          <p:cNvPr id="1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Early stopping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Oprirea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crească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Adăugarea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penalizeze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impunând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restricții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netezire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asupra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2663640" y="5742424"/>
            <a:ext cx="4776120" cy="1129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3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438120" y="28526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Evaluare performanței</a:t>
            </a:r>
          </a:p>
        </p:txBody>
      </p:sp>
      <p:sp>
        <p:nvSpPr>
          <p:cNvPr id="177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842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260764"/>
                <a:ext cx="9071640" cy="6123710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Definirea </a:t>
                </a:r>
                <a:r>
                  <a:rPr lang="en-US" sz="2400" dirty="0" err="1"/>
                  <a:t>problemei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învățare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supervizată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Colectarea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datelor</a:t>
                </a:r>
                <a:r>
                  <a:rPr lang="en-US" sz="2400" b="1" dirty="0"/>
                  <a:t> </a:t>
                </a:r>
              </a:p>
              <a:p>
                <a:pPr lvl="1"/>
                <a:r>
                  <a:rPr lang="en-US" sz="2400" dirty="0" err="1"/>
                  <a:t>Pornim</a:t>
                </a:r>
                <a:r>
                  <a:rPr lang="en-US" sz="2400" dirty="0"/>
                  <a:t> cu </a:t>
                </a:r>
                <a:r>
                  <a:rPr lang="en-US" sz="2400" dirty="0" err="1"/>
                  <a:t>datele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antrenare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care </a:t>
                </a:r>
                <a:r>
                  <a:rPr lang="en-US" sz="2400" dirty="0" err="1"/>
                  <a:t>știm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etichetele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corecte</a:t>
                </a:r>
                <a:r>
                  <a:rPr lang="en-US" sz="2400" dirty="0"/>
                  <a:t> (de la un </a:t>
                </a:r>
                <a:r>
                  <a:rPr lang="en-US" sz="2400" dirty="0" err="1"/>
                  <a:t>profesor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oracol</a:t>
                </a:r>
                <a:r>
                  <a:rPr lang="en-US" sz="2400" dirty="0"/>
                  <a:t>)</a:t>
                </a:r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Reprezentarea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datelor</a:t>
                </a:r>
                <a:endParaRPr lang="en-US" sz="2400" b="1" dirty="0"/>
              </a:p>
              <a:p>
                <a:pPr lvl="1"/>
                <a:r>
                  <a:rPr lang="en-US" sz="2400" dirty="0" err="1"/>
                  <a:t>Alegem</a:t>
                </a:r>
                <a:r>
                  <a:rPr lang="en-US" sz="2400" dirty="0"/>
                  <a:t> cum </a:t>
                </a:r>
                <a:r>
                  <a:rPr lang="en-US" sz="2400" dirty="0" err="1"/>
                  <a:t>să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reprezentăm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datele</a:t>
                </a:r>
                <a:endParaRPr lang="en-US" sz="2400" dirty="0"/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Modelarea</a:t>
                </a:r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 err="1"/>
                  <a:t>Alegerea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spațiului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ipoteze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Învățarea</a:t>
                </a:r>
                <a:r>
                  <a:rPr lang="en-US" sz="2400" b="1" dirty="0"/>
                  <a:t> / </a:t>
                </a:r>
                <a:r>
                  <a:rPr lang="en-US" sz="2400" b="1" dirty="0" err="1"/>
                  <a:t>Estimarea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parametrilor</a:t>
                </a:r>
                <a:endParaRPr lang="en-US" sz="2400" dirty="0"/>
              </a:p>
              <a:p>
                <a:pPr lvl="1"/>
                <a:r>
                  <a:rPr lang="en-US" sz="2400" dirty="0" err="1"/>
                  <a:t>Găsirea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celei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bune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ipoteze</a:t>
                </a:r>
                <a:r>
                  <a:rPr lang="en-US" sz="2400" dirty="0"/>
                  <a:t> din </a:t>
                </a:r>
                <a:r>
                  <a:rPr lang="en-US" sz="2400" dirty="0" err="1"/>
                  <a:t>spațiul</a:t>
                </a:r>
                <a:r>
                  <a:rPr lang="en-US" sz="2400" dirty="0"/>
                  <a:t> ales</a:t>
                </a:r>
              </a:p>
              <a:p>
                <a:pPr lvl="1"/>
                <a:endParaRPr lang="en-US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Selectarea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modelului</a:t>
                </a:r>
                <a:endParaRPr lang="en-US" sz="2400" b="1" dirty="0"/>
              </a:p>
              <a:p>
                <a:pPr lvl="1"/>
                <a:r>
                  <a:rPr lang="en-US" sz="2400" dirty="0" err="1"/>
                  <a:t>Încercăm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multe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modele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păstrăm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bun</a:t>
                </a:r>
              </a:p>
              <a:p>
                <a:pPr lvl="1"/>
                <a:endParaRPr lang="en-US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rezultatele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mulțumitoare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atunci</a:t>
                </a:r>
                <a:r>
                  <a:rPr lang="en-US" sz="2400" dirty="0"/>
                  <a:t> ne </a:t>
                </a:r>
                <a:r>
                  <a:rPr lang="en-US" sz="2400" dirty="0" err="1"/>
                  <a:t>oprim</a:t>
                </a:r>
                <a:endParaRPr lang="en-US" sz="2400" dirty="0"/>
              </a:p>
              <a:p>
                <a:pPr lvl="1"/>
                <a:r>
                  <a:rPr lang="en-US" sz="2400" dirty="0" err="1">
                    <a:solidFill>
                      <a:srgbClr val="FF0000"/>
                    </a:solidFill>
                  </a:rPr>
                  <a:t>Altfel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rafinăm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unul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sau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mai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mulți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pași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anteriori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260764"/>
                <a:ext cx="9071640" cy="6123710"/>
              </a:xfrm>
              <a:blipFill>
                <a:blip r:embed="rId2"/>
                <a:stretch>
                  <a:fillRect l="-2098" r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388145" cy="959444"/>
          </a:xfrm>
        </p:spPr>
        <p:txBody>
          <a:bodyPr/>
          <a:lstStyle/>
          <a:p>
            <a:pPr algn="ctr"/>
            <a:r>
              <a:rPr lang="en-US" sz="3600" dirty="0" err="1"/>
              <a:t>Pașii</a:t>
            </a:r>
            <a:r>
              <a:rPr lang="en-US" sz="3600" dirty="0"/>
              <a:t> </a:t>
            </a:r>
            <a:r>
              <a:rPr lang="en-US" sz="3600" dirty="0" err="1"/>
              <a:t>necesari</a:t>
            </a:r>
            <a:r>
              <a:rPr lang="en-US" sz="3600" dirty="0"/>
              <a:t> </a:t>
            </a:r>
            <a:r>
              <a:rPr lang="en-US" sz="3600" dirty="0" err="1"/>
              <a:t>pentru</a:t>
            </a:r>
            <a:r>
              <a:rPr lang="en-US" sz="3600" dirty="0"/>
              <a:t> </a:t>
            </a:r>
            <a:r>
              <a:rPr lang="en-US" sz="3600" dirty="0" err="1"/>
              <a:t>învățare</a:t>
            </a:r>
            <a:r>
              <a:rPr lang="en-US" sz="3600" dirty="0"/>
              <a:t> </a:t>
            </a:r>
            <a:r>
              <a:rPr lang="en-US" sz="3600" dirty="0" err="1"/>
              <a:t>supervizată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525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179" name="TextShape 2"/>
          <p:cNvSpPr txBox="1"/>
          <p:nvPr/>
        </p:nvSpPr>
        <p:spPr>
          <a:xfrm>
            <a:off x="504000" y="1985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4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6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2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greșite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6 = 33.33% </a:t>
            </a:r>
          </a:p>
        </p:txBody>
      </p:sp>
      <p:pic>
        <p:nvPicPr>
          <p:cNvPr id="180" name="Picture 179"/>
          <p:cNvPicPr/>
          <p:nvPr/>
        </p:nvPicPr>
        <p:blipFill>
          <a:blip r:embed="rId2"/>
          <a:stretch/>
        </p:blipFill>
        <p:spPr>
          <a:xfrm>
            <a:off x="6677640" y="3566160"/>
            <a:ext cx="1790280" cy="1172880"/>
          </a:xfrm>
          <a:prstGeom prst="rect">
            <a:avLst/>
          </a:prstGeom>
          <a:ln>
            <a:noFill/>
          </a:ln>
        </p:spPr>
      </p:pic>
      <p:pic>
        <p:nvPicPr>
          <p:cNvPr id="181" name="Picture 180"/>
          <p:cNvPicPr/>
          <p:nvPr/>
        </p:nvPicPr>
        <p:blipFill>
          <a:blip r:embed="rId3"/>
          <a:stretch/>
        </p:blipFill>
        <p:spPr>
          <a:xfrm>
            <a:off x="5176080" y="334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182" name="Picture 181"/>
          <p:cNvPicPr/>
          <p:nvPr/>
        </p:nvPicPr>
        <p:blipFill>
          <a:blip r:embed="rId4"/>
          <a:stretch/>
        </p:blipFill>
        <p:spPr>
          <a:xfrm>
            <a:off x="3527640" y="365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5"/>
          <a:stretch/>
        </p:blipFill>
        <p:spPr>
          <a:xfrm>
            <a:off x="382320" y="360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6"/>
          <a:stretch/>
        </p:blipFill>
        <p:spPr>
          <a:xfrm>
            <a:off x="2199960" y="312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185" name="Picture 184"/>
          <p:cNvPicPr/>
          <p:nvPr/>
        </p:nvPicPr>
        <p:blipFill>
          <a:blip r:embed="rId7"/>
          <a:stretch/>
        </p:blipFill>
        <p:spPr>
          <a:xfrm>
            <a:off x="8628480" y="316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2253240" y="453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7173720" y="451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767520" y="451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8742240" y="451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7"/>
          <p:cNvSpPr/>
          <p:nvPr/>
        </p:nvSpPr>
        <p:spPr>
          <a:xfrm>
            <a:off x="5317560" y="453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8"/>
          <p:cNvSpPr/>
          <p:nvPr/>
        </p:nvSpPr>
        <p:spPr>
          <a:xfrm>
            <a:off x="3727440" y="453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381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193" name="TextShape 2"/>
          <p:cNvSpPr txBox="1"/>
          <p:nvPr/>
        </p:nvSpPr>
        <p:spPr>
          <a:xfrm>
            <a:off x="322920" y="1712208"/>
            <a:ext cx="5076315" cy="497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confuzie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elementelor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diagonală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supra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zero (4/6)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elementelor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rămase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afara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diagonalei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supra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zero (2/6)</a:t>
            </a:r>
          </a:p>
        </p:txBody>
      </p:sp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6677640" y="2810160"/>
            <a:ext cx="1790280" cy="1172880"/>
          </a:xfrm>
          <a:prstGeom prst="rect">
            <a:avLst/>
          </a:prstGeom>
          <a:ln>
            <a:noFill/>
          </a:ln>
        </p:spPr>
      </p:pic>
      <p:pic>
        <p:nvPicPr>
          <p:cNvPr id="195" name="Picture 194"/>
          <p:cNvPicPr/>
          <p:nvPr/>
        </p:nvPicPr>
        <p:blipFill>
          <a:blip r:embed="rId3"/>
          <a:stretch/>
        </p:blipFill>
        <p:spPr>
          <a:xfrm>
            <a:off x="5176080" y="2584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196" name="Picture 195"/>
          <p:cNvPicPr/>
          <p:nvPr/>
        </p:nvPicPr>
        <p:blipFill>
          <a:blip r:embed="rId4"/>
          <a:stretch/>
        </p:blipFill>
        <p:spPr>
          <a:xfrm>
            <a:off x="3527640" y="2897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5"/>
          <a:stretch/>
        </p:blipFill>
        <p:spPr>
          <a:xfrm>
            <a:off x="382320" y="2846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6"/>
          <a:stretch/>
        </p:blipFill>
        <p:spPr>
          <a:xfrm>
            <a:off x="2199960" y="2367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199" name="Picture 198"/>
          <p:cNvPicPr/>
          <p:nvPr/>
        </p:nvPicPr>
        <p:blipFill>
          <a:blip r:embed="rId7"/>
          <a:stretch/>
        </p:blipFill>
        <p:spPr>
          <a:xfrm>
            <a:off x="8628480" y="2410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2253240" y="3780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7173720" y="3760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767520" y="3760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8742240" y="3760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7"/>
          <p:cNvSpPr/>
          <p:nvPr/>
        </p:nvSpPr>
        <p:spPr>
          <a:xfrm>
            <a:off x="5317560" y="3780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8"/>
          <p:cNvSpPr/>
          <p:nvPr/>
        </p:nvSpPr>
        <p:spPr>
          <a:xfrm>
            <a:off x="3727440" y="3777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6" name="Table 9"/>
          <p:cNvGraphicFramePr/>
          <p:nvPr/>
        </p:nvGraphicFramePr>
        <p:xfrm>
          <a:off x="5559795" y="4587240"/>
          <a:ext cx="4304160" cy="1889760"/>
        </p:xfrm>
        <a:graphic>
          <a:graphicData uri="http://schemas.openxmlformats.org/drawingml/2006/table">
            <a:tbl>
              <a:tblPr/>
              <a:tblGrid>
                <a:gridCol w="130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Car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Dog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Person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Car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Dog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Person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35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09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13" name="Picture 21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14" name="Picture 21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21" name="Table 9"/>
          <p:cNvGraphicFramePr/>
          <p:nvPr/>
        </p:nvGraphicFramePr>
        <p:xfrm>
          <a:off x="5144040" y="4901040"/>
          <a:ext cx="4383720" cy="210312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004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29" name="Picture 228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36" name="Table 9"/>
          <p:cNvGraphicFramePr/>
          <p:nvPr/>
        </p:nvGraphicFramePr>
        <p:xfrm>
          <a:off x="5144040" y="4901040"/>
          <a:ext cx="4383720" cy="210312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344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39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Picture 23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41" name="Picture 24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42" name="Picture 24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43" name="Picture 24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44" name="Picture 24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51" name="Table 9"/>
          <p:cNvGraphicFramePr/>
          <p:nvPr/>
        </p:nvGraphicFramePr>
        <p:xfrm>
          <a:off x="5144040" y="4901040"/>
          <a:ext cx="4383720" cy="206916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3081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251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54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Picture 254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56" name="Picture 255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57" name="Picture 256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58" name="Picture 257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0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66" name="Table 9"/>
          <p:cNvGraphicFramePr/>
          <p:nvPr/>
        </p:nvGraphicFramePr>
        <p:xfrm>
          <a:off x="5144040" y="4901040"/>
          <a:ext cx="4383720" cy="206916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387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26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69" name="TextShape 2"/>
          <p:cNvSpPr txBox="1"/>
          <p:nvPr/>
        </p:nvSpPr>
        <p:spPr>
          <a:xfrm>
            <a:off x="501120" y="187992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Picture 26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74" name="Picture 27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81" name="Table 9"/>
          <p:cNvGraphicFramePr/>
          <p:nvPr/>
        </p:nvGraphicFramePr>
        <p:xfrm>
          <a:off x="5144040" y="4901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477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81"/>
          <p:cNvPicPr/>
          <p:nvPr/>
        </p:nvPicPr>
        <p:blipFill>
          <a:blip r:embed="rId2"/>
          <a:stretch/>
        </p:blipFill>
        <p:spPr>
          <a:xfrm>
            <a:off x="6702480" y="3247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284" name="TextShape 2"/>
          <p:cNvSpPr txBox="1"/>
          <p:nvPr/>
        </p:nvSpPr>
        <p:spPr>
          <a:xfrm>
            <a:off x="144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Precision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Recall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Precision = TP / (TP + FP)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Recall = TP / (TP + FN)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= 66.67%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284"/>
          <p:cNvPicPr/>
          <p:nvPr/>
        </p:nvPicPr>
        <p:blipFill>
          <a:blip r:embed="rId3"/>
          <a:stretch/>
        </p:blipFill>
        <p:spPr>
          <a:xfrm>
            <a:off x="5176080" y="3052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86" name="Picture 285"/>
          <p:cNvPicPr/>
          <p:nvPr/>
        </p:nvPicPr>
        <p:blipFill>
          <a:blip r:embed="rId4"/>
          <a:stretch/>
        </p:blipFill>
        <p:spPr>
          <a:xfrm>
            <a:off x="3527640" y="3365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7" name="Picture 286"/>
          <p:cNvPicPr/>
          <p:nvPr/>
        </p:nvPicPr>
        <p:blipFill>
          <a:blip r:embed="rId5"/>
          <a:stretch/>
        </p:blipFill>
        <p:spPr>
          <a:xfrm>
            <a:off x="382320" y="3314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6"/>
          <a:stretch/>
        </p:blipFill>
        <p:spPr>
          <a:xfrm>
            <a:off x="2199960" y="2835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7"/>
          <a:stretch/>
        </p:blipFill>
        <p:spPr>
          <a:xfrm>
            <a:off x="8628480" y="2878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0" name="CustomShape 3"/>
          <p:cNvSpPr/>
          <p:nvPr/>
        </p:nvSpPr>
        <p:spPr>
          <a:xfrm>
            <a:off x="2253240" y="4248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7173720" y="4228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5"/>
          <p:cNvSpPr/>
          <p:nvPr/>
        </p:nvSpPr>
        <p:spPr>
          <a:xfrm>
            <a:off x="76752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6"/>
          <p:cNvSpPr/>
          <p:nvPr/>
        </p:nvSpPr>
        <p:spPr>
          <a:xfrm>
            <a:off x="874224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7"/>
          <p:cNvSpPr/>
          <p:nvPr/>
        </p:nvSpPr>
        <p:spPr>
          <a:xfrm>
            <a:off x="5317560" y="4248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8"/>
          <p:cNvSpPr/>
          <p:nvPr/>
        </p:nvSpPr>
        <p:spPr>
          <a:xfrm>
            <a:off x="3727440" y="4245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96" name="Table 9"/>
          <p:cNvGraphicFramePr/>
          <p:nvPr/>
        </p:nvGraphicFramePr>
        <p:xfrm>
          <a:off x="5144040" y="4973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9894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icture 296"/>
          <p:cNvPicPr/>
          <p:nvPr/>
        </p:nvPicPr>
        <p:blipFill>
          <a:blip r:embed="rId2"/>
          <a:stretch/>
        </p:blipFill>
        <p:spPr>
          <a:xfrm>
            <a:off x="4713120" y="5449680"/>
            <a:ext cx="1778760" cy="1185840"/>
          </a:xfrm>
          <a:prstGeom prst="rect">
            <a:avLst/>
          </a:prstGeom>
          <a:ln w="0">
            <a:noFill/>
          </a:ln>
        </p:spPr>
      </p:pic>
      <p:sp>
        <p:nvSpPr>
          <p:cNvPr id="426" name="CustomShape 2"/>
          <p:cNvSpPr/>
          <p:nvPr/>
        </p:nvSpPr>
        <p:spPr>
          <a:xfrm>
            <a:off x="360000" y="1913040"/>
            <a:ext cx="675252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Curba Precision-Recall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427" name="Picture 299"/>
          <p:cNvPicPr/>
          <p:nvPr/>
        </p:nvPicPr>
        <p:blipFill>
          <a:blip r:embed="rId3"/>
          <a:stretch/>
        </p:blipFill>
        <p:spPr>
          <a:xfrm>
            <a:off x="2072160" y="5240520"/>
            <a:ext cx="1402200" cy="1398240"/>
          </a:xfrm>
          <a:prstGeom prst="rect">
            <a:avLst/>
          </a:prstGeom>
          <a:ln w="0">
            <a:noFill/>
          </a:ln>
        </p:spPr>
      </p:pic>
      <p:pic>
        <p:nvPicPr>
          <p:cNvPr id="428" name="Picture 300"/>
          <p:cNvPicPr/>
          <p:nvPr/>
        </p:nvPicPr>
        <p:blipFill>
          <a:blip r:embed="rId4"/>
          <a:stretch/>
        </p:blipFill>
        <p:spPr>
          <a:xfrm>
            <a:off x="3383280" y="3031920"/>
            <a:ext cx="1520640" cy="1153080"/>
          </a:xfrm>
          <a:prstGeom prst="rect">
            <a:avLst/>
          </a:prstGeom>
          <a:ln w="0">
            <a:noFill/>
          </a:ln>
        </p:spPr>
      </p:pic>
      <p:pic>
        <p:nvPicPr>
          <p:cNvPr id="429" name="Picture 301"/>
          <p:cNvPicPr/>
          <p:nvPr/>
        </p:nvPicPr>
        <p:blipFill>
          <a:blip r:embed="rId5"/>
          <a:stretch/>
        </p:blipFill>
        <p:spPr>
          <a:xfrm>
            <a:off x="5701320" y="3054240"/>
            <a:ext cx="1703880" cy="1135800"/>
          </a:xfrm>
          <a:prstGeom prst="rect">
            <a:avLst/>
          </a:prstGeom>
          <a:ln w="0">
            <a:noFill/>
          </a:ln>
        </p:spPr>
      </p:pic>
      <p:pic>
        <p:nvPicPr>
          <p:cNvPr id="430" name="Picture 302"/>
          <p:cNvPicPr/>
          <p:nvPr/>
        </p:nvPicPr>
        <p:blipFill>
          <a:blip r:embed="rId6"/>
          <a:stretch/>
        </p:blipFill>
        <p:spPr>
          <a:xfrm>
            <a:off x="1188720" y="3060360"/>
            <a:ext cx="1221840" cy="1615320"/>
          </a:xfrm>
          <a:prstGeom prst="rect">
            <a:avLst/>
          </a:prstGeom>
          <a:ln w="0">
            <a:noFill/>
          </a:ln>
        </p:spPr>
      </p:pic>
      <p:pic>
        <p:nvPicPr>
          <p:cNvPr id="431" name="Picture 303"/>
          <p:cNvPicPr/>
          <p:nvPr/>
        </p:nvPicPr>
        <p:blipFill>
          <a:blip r:embed="rId7"/>
          <a:stretch/>
        </p:blipFill>
        <p:spPr>
          <a:xfrm>
            <a:off x="7680960" y="4389120"/>
            <a:ext cx="1051200" cy="1572480"/>
          </a:xfrm>
          <a:prstGeom prst="rect">
            <a:avLst/>
          </a:prstGeom>
          <a:ln w="0">
            <a:noFill/>
          </a:ln>
        </p:spPr>
      </p:pic>
      <p:sp>
        <p:nvSpPr>
          <p:cNvPr id="432" name="CustomShape 3"/>
          <p:cNvSpPr/>
          <p:nvPr/>
        </p:nvSpPr>
        <p:spPr>
          <a:xfrm>
            <a:off x="1242000" y="447300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3" name="CustomShape 4"/>
          <p:cNvSpPr/>
          <p:nvPr/>
        </p:nvSpPr>
        <p:spPr>
          <a:xfrm>
            <a:off x="5184360" y="6430680"/>
            <a:ext cx="764640" cy="420840"/>
          </a:xfrm>
          <a:custGeom>
            <a:avLst/>
            <a:gdLst/>
            <a:ahLst/>
            <a:cxnLst/>
            <a:rect l="l" t="t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4" name="CustomShape 5"/>
          <p:cNvSpPr/>
          <p:nvPr/>
        </p:nvSpPr>
        <p:spPr>
          <a:xfrm>
            <a:off x="6086520" y="396792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5" name="CustomShape 6"/>
          <p:cNvSpPr/>
          <p:nvPr/>
        </p:nvSpPr>
        <p:spPr>
          <a:xfrm>
            <a:off x="7794720" y="573948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6" name="CustomShape 7"/>
          <p:cNvSpPr/>
          <p:nvPr/>
        </p:nvSpPr>
        <p:spPr>
          <a:xfrm>
            <a:off x="2213640" y="643680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7" name="CustomShape 8"/>
          <p:cNvSpPr/>
          <p:nvPr/>
        </p:nvSpPr>
        <p:spPr>
          <a:xfrm>
            <a:off x="3583080" y="391176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8" name="Line 9"/>
          <p:cNvSpPr/>
          <p:nvPr/>
        </p:nvSpPr>
        <p:spPr>
          <a:xfrm flipH="1">
            <a:off x="3934800" y="2468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9" name="Line 10"/>
          <p:cNvSpPr/>
          <p:nvPr/>
        </p:nvSpPr>
        <p:spPr>
          <a:xfrm flipH="1">
            <a:off x="6392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0" name="Line 11"/>
          <p:cNvSpPr/>
          <p:nvPr/>
        </p:nvSpPr>
        <p:spPr>
          <a:xfrm flipH="1">
            <a:off x="5060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1" name="Line 12"/>
          <p:cNvSpPr/>
          <p:nvPr/>
        </p:nvSpPr>
        <p:spPr>
          <a:xfrm flipH="1">
            <a:off x="2756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Line 13"/>
          <p:cNvSpPr/>
          <p:nvPr/>
        </p:nvSpPr>
        <p:spPr>
          <a:xfrm flipH="1">
            <a:off x="1568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TextShape 1">
            <a:extLst>
              <a:ext uri="{FF2B5EF4-FFF2-40B4-BE49-F238E27FC236}">
                <a16:creationId xmlns:a16="http://schemas.microsoft.com/office/drawing/2014/main" id="{0A155217-538E-F64D-8980-FF7CD7F1120F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2"/>
          <p:cNvSpPr/>
          <p:nvPr/>
        </p:nvSpPr>
        <p:spPr>
          <a:xfrm>
            <a:off x="360000" y="1913040"/>
            <a:ext cx="675252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Curba Precision-Recall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45" name="Line 3"/>
          <p:cNvSpPr/>
          <p:nvPr/>
        </p:nvSpPr>
        <p:spPr>
          <a:xfrm>
            <a:off x="3340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Line 4"/>
          <p:cNvSpPr/>
          <p:nvPr/>
        </p:nvSpPr>
        <p:spPr>
          <a:xfrm>
            <a:off x="2700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7" name="CustomShape 5"/>
          <p:cNvSpPr/>
          <p:nvPr/>
        </p:nvSpPr>
        <p:spPr>
          <a:xfrm>
            <a:off x="3673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Precision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48" name="CustomShape 6"/>
          <p:cNvSpPr/>
          <p:nvPr/>
        </p:nvSpPr>
        <p:spPr>
          <a:xfrm rot="16167000">
            <a:off x="1537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Recall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49" name="CustomShape 7"/>
          <p:cNvSpPr/>
          <p:nvPr/>
        </p:nvSpPr>
        <p:spPr>
          <a:xfrm>
            <a:off x="6541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0" name="CustomShape 8"/>
          <p:cNvSpPr/>
          <p:nvPr/>
        </p:nvSpPr>
        <p:spPr>
          <a:xfrm>
            <a:off x="2808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1" name="CustomShape 9"/>
          <p:cNvSpPr/>
          <p:nvPr/>
        </p:nvSpPr>
        <p:spPr>
          <a:xfrm>
            <a:off x="2821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2" name="CustomShape 10"/>
          <p:cNvSpPr/>
          <p:nvPr/>
        </p:nvSpPr>
        <p:spPr>
          <a:xfrm>
            <a:off x="3379320" y="3097080"/>
            <a:ext cx="3436200" cy="3176280"/>
          </a:xfrm>
          <a:custGeom>
            <a:avLst/>
            <a:gdLst/>
            <a:ahLst/>
            <a:cxnLst/>
            <a:rect l="l" t="t" r="r" b="b"/>
            <a:pathLst>
              <a:path w="9546" h="8824">
                <a:moveTo>
                  <a:pt x="0" y="37"/>
                </a:moveTo>
                <a:cubicBezTo>
                  <a:pt x="1127" y="0"/>
                  <a:pt x="2225" y="215"/>
                  <a:pt x="3219" y="915"/>
                </a:cubicBezTo>
                <a:cubicBezTo>
                  <a:pt x="4286" y="1668"/>
                  <a:pt x="5196" y="2693"/>
                  <a:pt x="6476" y="3111"/>
                </a:cubicBezTo>
                <a:cubicBezTo>
                  <a:pt x="7060" y="3302"/>
                  <a:pt x="7602" y="3757"/>
                  <a:pt x="7749" y="4356"/>
                </a:cubicBezTo>
                <a:cubicBezTo>
                  <a:pt x="7901" y="4977"/>
                  <a:pt x="8161" y="5570"/>
                  <a:pt x="8497" y="6114"/>
                </a:cubicBezTo>
                <a:cubicBezTo>
                  <a:pt x="8761" y="6542"/>
                  <a:pt x="8947" y="7006"/>
                  <a:pt x="9133" y="7468"/>
                </a:cubicBezTo>
                <a:cubicBezTo>
                  <a:pt x="9295" y="7869"/>
                  <a:pt x="9472" y="8275"/>
                  <a:pt x="9508" y="8712"/>
                </a:cubicBezTo>
                <a:lnTo>
                  <a:pt x="9545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4B63AED5-E9F5-9F4F-B710-DB21D8A492CA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80"/>
            <a:ext cx="9071640" cy="554390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Date de </a:t>
            </a:r>
            <a:r>
              <a:rPr lang="en-US" sz="2600" b="1" dirty="0" err="1"/>
              <a:t>antrenare</a:t>
            </a:r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Banana language: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600" dirty="0" err="1"/>
              <a:t>baboi</a:t>
            </a:r>
            <a:r>
              <a:rPr lang="en-US" sz="2600" dirty="0"/>
              <a:t>, </a:t>
            </a:r>
            <a:r>
              <a:rPr lang="en-US" sz="2600" dirty="0" err="1"/>
              <a:t>bananonina</a:t>
            </a:r>
            <a:r>
              <a:rPr lang="en-US" sz="2600" dirty="0"/>
              <a:t>, bello, </a:t>
            </a:r>
            <a:r>
              <a:rPr lang="en-US" sz="2600" dirty="0" err="1"/>
              <a:t>hana</a:t>
            </a:r>
            <a:r>
              <a:rPr lang="en-US" sz="2600" dirty="0"/>
              <a:t>, stupa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Furbish: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600" dirty="0"/>
              <a:t>doo, dah, </a:t>
            </a:r>
            <a:r>
              <a:rPr lang="en-US" sz="2600" dirty="0" err="1"/>
              <a:t>toh</a:t>
            </a:r>
            <a:r>
              <a:rPr lang="en-US" sz="2600" dirty="0"/>
              <a:t>, </a:t>
            </a:r>
            <a:r>
              <a:rPr lang="en-US" sz="2600" dirty="0" err="1"/>
              <a:t>yoo</a:t>
            </a:r>
            <a:r>
              <a:rPr lang="en-US" sz="2600" dirty="0"/>
              <a:t>, dah-boo, </a:t>
            </a:r>
            <a:r>
              <a:rPr lang="en-US" sz="2600" dirty="0" err="1"/>
              <a:t>ee-tay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Date de test: gelato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Care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limba</a:t>
            </a:r>
            <a:r>
              <a:rPr lang="en-US" sz="26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De </a:t>
            </a:r>
            <a:r>
              <a:rPr lang="en-US" sz="2600" dirty="0" err="1"/>
              <a:t>ce</a:t>
            </a:r>
            <a:r>
              <a:rPr lang="en-US" sz="26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rgbClr val="FF0000"/>
                </a:solidFill>
              </a:rPr>
              <a:t>Învățarea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este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grea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fără</a:t>
            </a:r>
            <a:r>
              <a:rPr lang="en-US" sz="2600" dirty="0">
                <a:solidFill>
                  <a:srgbClr val="FF0000"/>
                </a:solidFill>
              </a:rPr>
              <a:t> a </a:t>
            </a:r>
            <a:r>
              <a:rPr lang="en-US" sz="2600" dirty="0" err="1">
                <a:solidFill>
                  <a:srgbClr val="FF0000"/>
                </a:solidFill>
              </a:rPr>
              <a:t>stabili</a:t>
            </a:r>
            <a:r>
              <a:rPr lang="en-US" sz="2600" dirty="0">
                <a:solidFill>
                  <a:srgbClr val="FF0000"/>
                </a:solidFill>
              </a:rPr>
              <a:t> un </a:t>
            </a:r>
            <a:r>
              <a:rPr lang="en-US" sz="2600" dirty="0" err="1">
                <a:solidFill>
                  <a:srgbClr val="FF0000"/>
                </a:solidFill>
              </a:rPr>
              <a:t>spațiu</a:t>
            </a:r>
            <a:r>
              <a:rPr lang="en-US" sz="2600" dirty="0">
                <a:solidFill>
                  <a:srgbClr val="FF0000"/>
                </a:solidFill>
              </a:rPr>
              <a:t> de </a:t>
            </a:r>
            <a:r>
              <a:rPr lang="en-US" sz="2600" dirty="0" err="1">
                <a:solidFill>
                  <a:srgbClr val="FF0000"/>
                </a:solidFill>
              </a:rPr>
              <a:t>ipoteze</a:t>
            </a:r>
            <a:r>
              <a:rPr lang="en-US" sz="2600" dirty="0">
                <a:solidFill>
                  <a:srgbClr val="FF0000"/>
                </a:solidFill>
              </a:rPr>
              <a:t> H!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err="1"/>
              <a:t>Clasificare</a:t>
            </a:r>
            <a:r>
              <a:rPr lang="en-US" sz="3600" dirty="0"/>
              <a:t> </a:t>
            </a:r>
            <a:r>
              <a:rPr lang="en-US" sz="3600" dirty="0" err="1"/>
              <a:t>între</a:t>
            </a:r>
            <a:r>
              <a:rPr lang="en-US" sz="3600" dirty="0"/>
              <a:t> Banana </a:t>
            </a:r>
            <a:r>
              <a:rPr lang="en-US" sz="3600" dirty="0" err="1"/>
              <a:t>și</a:t>
            </a:r>
            <a:r>
              <a:rPr lang="en-US" sz="3600" dirty="0"/>
              <a:t> Furbish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E3F74-EE82-C843-95C1-65BE95020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928" y="1441968"/>
            <a:ext cx="1884219" cy="1884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250C34-1A40-8C45-BFD1-5671D4885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054" y="3476338"/>
            <a:ext cx="2004937" cy="20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7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2"/>
          <p:cNvSpPr/>
          <p:nvPr/>
        </p:nvSpPr>
        <p:spPr>
          <a:xfrm>
            <a:off x="360000" y="1913040"/>
            <a:ext cx="675252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Average Precision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55" name="Line 3"/>
          <p:cNvSpPr/>
          <p:nvPr/>
        </p:nvSpPr>
        <p:spPr>
          <a:xfrm>
            <a:off x="3340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6" name="Line 4"/>
          <p:cNvSpPr/>
          <p:nvPr/>
        </p:nvSpPr>
        <p:spPr>
          <a:xfrm>
            <a:off x="2700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5"/>
          <p:cNvSpPr/>
          <p:nvPr/>
        </p:nvSpPr>
        <p:spPr>
          <a:xfrm>
            <a:off x="3673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Precision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8" name="CustomShape 6"/>
          <p:cNvSpPr/>
          <p:nvPr/>
        </p:nvSpPr>
        <p:spPr>
          <a:xfrm rot="16167000">
            <a:off x="1537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Recall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9" name="CustomShape 7"/>
          <p:cNvSpPr/>
          <p:nvPr/>
        </p:nvSpPr>
        <p:spPr>
          <a:xfrm>
            <a:off x="6541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60" name="CustomShape 8"/>
          <p:cNvSpPr/>
          <p:nvPr/>
        </p:nvSpPr>
        <p:spPr>
          <a:xfrm>
            <a:off x="2808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61" name="CustomShape 9"/>
          <p:cNvSpPr/>
          <p:nvPr/>
        </p:nvSpPr>
        <p:spPr>
          <a:xfrm>
            <a:off x="2821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62" name="CustomShape 10"/>
          <p:cNvSpPr/>
          <p:nvPr/>
        </p:nvSpPr>
        <p:spPr>
          <a:xfrm>
            <a:off x="3379320" y="3097080"/>
            <a:ext cx="3436200" cy="3176280"/>
          </a:xfrm>
          <a:custGeom>
            <a:avLst/>
            <a:gdLst/>
            <a:ahLst/>
            <a:cxnLst/>
            <a:rect l="l" t="t" r="r" b="b"/>
            <a:pathLst>
              <a:path w="9546" h="8824">
                <a:moveTo>
                  <a:pt x="0" y="37"/>
                </a:moveTo>
                <a:cubicBezTo>
                  <a:pt x="1127" y="0"/>
                  <a:pt x="2225" y="215"/>
                  <a:pt x="3219" y="915"/>
                </a:cubicBezTo>
                <a:cubicBezTo>
                  <a:pt x="4286" y="1668"/>
                  <a:pt x="5196" y="2693"/>
                  <a:pt x="6476" y="3111"/>
                </a:cubicBezTo>
                <a:cubicBezTo>
                  <a:pt x="7060" y="3302"/>
                  <a:pt x="7602" y="3757"/>
                  <a:pt x="7749" y="4356"/>
                </a:cubicBezTo>
                <a:cubicBezTo>
                  <a:pt x="7901" y="4977"/>
                  <a:pt x="8161" y="5570"/>
                  <a:pt x="8497" y="6114"/>
                </a:cubicBezTo>
                <a:cubicBezTo>
                  <a:pt x="8761" y="6542"/>
                  <a:pt x="8947" y="7006"/>
                  <a:pt x="9133" y="7468"/>
                </a:cubicBezTo>
                <a:cubicBezTo>
                  <a:pt x="9295" y="7869"/>
                  <a:pt x="9472" y="8275"/>
                  <a:pt x="9508" y="8712"/>
                </a:cubicBezTo>
                <a:lnTo>
                  <a:pt x="9545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3" name="Line 11"/>
          <p:cNvSpPr/>
          <p:nvPr/>
        </p:nvSpPr>
        <p:spPr>
          <a:xfrm flipH="1">
            <a:off x="3433320" y="3265920"/>
            <a:ext cx="316800" cy="3916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4" name="Line 12"/>
          <p:cNvSpPr/>
          <p:nvPr/>
        </p:nvSpPr>
        <p:spPr>
          <a:xfrm flipH="1">
            <a:off x="3448800" y="3345480"/>
            <a:ext cx="532080" cy="6616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5" name="Line 13"/>
          <p:cNvSpPr/>
          <p:nvPr/>
        </p:nvSpPr>
        <p:spPr>
          <a:xfrm flipH="1">
            <a:off x="3448800" y="3414600"/>
            <a:ext cx="748800" cy="9417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Line 14"/>
          <p:cNvSpPr/>
          <p:nvPr/>
        </p:nvSpPr>
        <p:spPr>
          <a:xfrm flipH="1">
            <a:off x="3448800" y="3519000"/>
            <a:ext cx="956880" cy="12074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7" name="Line 15"/>
          <p:cNvSpPr/>
          <p:nvPr/>
        </p:nvSpPr>
        <p:spPr>
          <a:xfrm flipH="1">
            <a:off x="3462480" y="3657600"/>
            <a:ext cx="1150920" cy="14014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Line 16"/>
          <p:cNvSpPr/>
          <p:nvPr/>
        </p:nvSpPr>
        <p:spPr>
          <a:xfrm flipH="1">
            <a:off x="3504240" y="3806280"/>
            <a:ext cx="1303200" cy="1602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Line 17"/>
          <p:cNvSpPr/>
          <p:nvPr/>
        </p:nvSpPr>
        <p:spPr>
          <a:xfrm flipH="1">
            <a:off x="3462480" y="3975120"/>
            <a:ext cx="1511280" cy="1804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0" name="Line 18"/>
          <p:cNvSpPr/>
          <p:nvPr/>
        </p:nvSpPr>
        <p:spPr>
          <a:xfrm flipH="1">
            <a:off x="3490200" y="4111200"/>
            <a:ext cx="1677240" cy="20008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1" name="Line 19"/>
          <p:cNvSpPr/>
          <p:nvPr/>
        </p:nvSpPr>
        <p:spPr>
          <a:xfrm flipH="1">
            <a:off x="3711960" y="4255560"/>
            <a:ext cx="1663560" cy="1953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Line 20"/>
          <p:cNvSpPr/>
          <p:nvPr/>
        </p:nvSpPr>
        <p:spPr>
          <a:xfrm flipH="1">
            <a:off x="4072320" y="4363200"/>
            <a:ext cx="1510920" cy="18039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Line 21"/>
          <p:cNvSpPr/>
          <p:nvPr/>
        </p:nvSpPr>
        <p:spPr>
          <a:xfrm flipH="1">
            <a:off x="4349160" y="4418280"/>
            <a:ext cx="1511280" cy="1804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Line 22"/>
          <p:cNvSpPr/>
          <p:nvPr/>
        </p:nvSpPr>
        <p:spPr>
          <a:xfrm flipH="1">
            <a:off x="4667760" y="4609800"/>
            <a:ext cx="1358640" cy="1602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5" name="Line 23"/>
          <p:cNvSpPr/>
          <p:nvPr/>
        </p:nvSpPr>
        <p:spPr>
          <a:xfrm flipH="1">
            <a:off x="5001480" y="4916880"/>
            <a:ext cx="1080360" cy="12308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Line 24"/>
          <p:cNvSpPr/>
          <p:nvPr/>
        </p:nvSpPr>
        <p:spPr>
          <a:xfrm flipH="1">
            <a:off x="5278320" y="5214960"/>
            <a:ext cx="858960" cy="9662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Line 25"/>
          <p:cNvSpPr/>
          <p:nvPr/>
        </p:nvSpPr>
        <p:spPr>
          <a:xfrm flipH="1">
            <a:off x="5652360" y="5422320"/>
            <a:ext cx="627480" cy="7034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8" name="Line 26"/>
          <p:cNvSpPr/>
          <p:nvPr/>
        </p:nvSpPr>
        <p:spPr>
          <a:xfrm flipH="1">
            <a:off x="5898960" y="5596920"/>
            <a:ext cx="515160" cy="5842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9" name="Line 27"/>
          <p:cNvSpPr/>
          <p:nvPr/>
        </p:nvSpPr>
        <p:spPr>
          <a:xfrm flipH="1">
            <a:off x="6192720" y="5803920"/>
            <a:ext cx="348120" cy="3574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0" name="CustomShape 28"/>
          <p:cNvSpPr/>
          <p:nvPr/>
        </p:nvSpPr>
        <p:spPr>
          <a:xfrm>
            <a:off x="3961440" y="4613040"/>
            <a:ext cx="149688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AP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0" name="TextShape 1">
            <a:extLst>
              <a:ext uri="{FF2B5EF4-FFF2-40B4-BE49-F238E27FC236}">
                <a16:creationId xmlns:a16="http://schemas.microsoft.com/office/drawing/2014/main" id="{1D4682C5-E6BE-0A4D-8ABA-662E5CFB0E3E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icture 325"/>
          <p:cNvPicPr/>
          <p:nvPr/>
        </p:nvPicPr>
        <p:blipFill>
          <a:blip r:embed="rId2"/>
          <a:stretch/>
        </p:blipFill>
        <p:spPr>
          <a:xfrm>
            <a:off x="6702480" y="3247560"/>
            <a:ext cx="1778760" cy="1185840"/>
          </a:xfrm>
          <a:prstGeom prst="rect">
            <a:avLst/>
          </a:prstGeom>
          <a:ln w="0">
            <a:noFill/>
          </a:ln>
        </p:spPr>
      </p:pic>
      <p:sp>
        <p:nvSpPr>
          <p:cNvPr id="483" name="CustomShape 2"/>
          <p:cNvSpPr/>
          <p:nvPr/>
        </p:nvSpPr>
        <p:spPr>
          <a:xfrm>
            <a:off x="144000" y="1913040"/>
            <a:ext cx="954828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Calculul măsurilor TPR și FPR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TPR = TP / (TP + FP)</a:t>
            </a:r>
            <a:endParaRPr lang="en-US" sz="2800" b="0" strike="noStrike" spc="-1">
              <a:latin typeface="Arial"/>
            </a:endParaRPr>
          </a:p>
          <a:p>
            <a:pPr marL="108000">
              <a:lnSpc>
                <a:spcPct val="100000"/>
              </a:lnSpc>
              <a:spcAft>
                <a:spcPts val="1414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= 66.67%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FPR = FP / (FP + TN)</a:t>
            </a:r>
            <a:endParaRPr lang="en-US" sz="2800" b="0" strike="noStrike" spc="-1">
              <a:latin typeface="Arial"/>
            </a:endParaRPr>
          </a:p>
          <a:p>
            <a:pPr marL="108000">
              <a:lnSpc>
                <a:spcPct val="100000"/>
              </a:lnSpc>
              <a:spcAft>
                <a:spcPts val="1414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= 33.33% 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484" name="Picture 328"/>
          <p:cNvPicPr/>
          <p:nvPr/>
        </p:nvPicPr>
        <p:blipFill>
          <a:blip r:embed="rId3"/>
          <a:stretch/>
        </p:blipFill>
        <p:spPr>
          <a:xfrm>
            <a:off x="5176080" y="3052440"/>
            <a:ext cx="1402200" cy="1398240"/>
          </a:xfrm>
          <a:prstGeom prst="rect">
            <a:avLst/>
          </a:prstGeom>
          <a:ln w="0">
            <a:noFill/>
          </a:ln>
        </p:spPr>
      </p:pic>
      <p:pic>
        <p:nvPicPr>
          <p:cNvPr id="485" name="Picture 329"/>
          <p:cNvPicPr/>
          <p:nvPr/>
        </p:nvPicPr>
        <p:blipFill>
          <a:blip r:embed="rId4"/>
          <a:stretch/>
        </p:blipFill>
        <p:spPr>
          <a:xfrm>
            <a:off x="3527640" y="3365280"/>
            <a:ext cx="1520640" cy="1153080"/>
          </a:xfrm>
          <a:prstGeom prst="rect">
            <a:avLst/>
          </a:prstGeom>
          <a:ln w="0">
            <a:noFill/>
          </a:ln>
        </p:spPr>
      </p:pic>
      <p:pic>
        <p:nvPicPr>
          <p:cNvPr id="486" name="Picture 330"/>
          <p:cNvPicPr/>
          <p:nvPr/>
        </p:nvPicPr>
        <p:blipFill>
          <a:blip r:embed="rId5"/>
          <a:stretch/>
        </p:blipFill>
        <p:spPr>
          <a:xfrm>
            <a:off x="382320" y="3314880"/>
            <a:ext cx="1703880" cy="1135800"/>
          </a:xfrm>
          <a:prstGeom prst="rect">
            <a:avLst/>
          </a:prstGeom>
          <a:ln w="0">
            <a:noFill/>
          </a:ln>
        </p:spPr>
      </p:pic>
      <p:pic>
        <p:nvPicPr>
          <p:cNvPr id="487" name="Picture 331"/>
          <p:cNvPicPr/>
          <p:nvPr/>
        </p:nvPicPr>
        <p:blipFill>
          <a:blip r:embed="rId6"/>
          <a:stretch/>
        </p:blipFill>
        <p:spPr>
          <a:xfrm>
            <a:off x="2199960" y="2835360"/>
            <a:ext cx="1221840" cy="1615320"/>
          </a:xfrm>
          <a:prstGeom prst="rect">
            <a:avLst/>
          </a:prstGeom>
          <a:ln w="0">
            <a:noFill/>
          </a:ln>
        </p:spPr>
      </p:pic>
      <p:pic>
        <p:nvPicPr>
          <p:cNvPr id="488" name="Picture 332"/>
          <p:cNvPicPr/>
          <p:nvPr/>
        </p:nvPicPr>
        <p:blipFill>
          <a:blip r:embed="rId7"/>
          <a:stretch/>
        </p:blipFill>
        <p:spPr>
          <a:xfrm>
            <a:off x="8628480" y="2878200"/>
            <a:ext cx="1051200" cy="1572480"/>
          </a:xfrm>
          <a:prstGeom prst="rect">
            <a:avLst/>
          </a:prstGeom>
          <a:ln w="0">
            <a:noFill/>
          </a:ln>
        </p:spPr>
      </p:pic>
      <p:sp>
        <p:nvSpPr>
          <p:cNvPr id="489" name="CustomShape 3"/>
          <p:cNvSpPr/>
          <p:nvPr/>
        </p:nvSpPr>
        <p:spPr>
          <a:xfrm>
            <a:off x="2253240" y="424800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0" name="CustomShape 4"/>
          <p:cNvSpPr/>
          <p:nvPr/>
        </p:nvSpPr>
        <p:spPr>
          <a:xfrm>
            <a:off x="7173720" y="4228560"/>
            <a:ext cx="764640" cy="420840"/>
          </a:xfrm>
          <a:custGeom>
            <a:avLst/>
            <a:gdLst/>
            <a:ahLst/>
            <a:cxnLst/>
            <a:rect l="l" t="t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1" name="CustomShape 5"/>
          <p:cNvSpPr/>
          <p:nvPr/>
        </p:nvSpPr>
        <p:spPr>
          <a:xfrm>
            <a:off x="767520" y="422856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2" name="CustomShape 6"/>
          <p:cNvSpPr/>
          <p:nvPr/>
        </p:nvSpPr>
        <p:spPr>
          <a:xfrm>
            <a:off x="8742240" y="422856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3" name="CustomShape 7"/>
          <p:cNvSpPr/>
          <p:nvPr/>
        </p:nvSpPr>
        <p:spPr>
          <a:xfrm>
            <a:off x="5317560" y="424872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4" name="CustomShape 8"/>
          <p:cNvSpPr/>
          <p:nvPr/>
        </p:nvSpPr>
        <p:spPr>
          <a:xfrm>
            <a:off x="3727440" y="424512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graphicFrame>
        <p:nvGraphicFramePr>
          <p:cNvPr id="495" name="Table 9"/>
          <p:cNvGraphicFramePr/>
          <p:nvPr/>
        </p:nvGraphicFramePr>
        <p:xfrm>
          <a:off x="5144040" y="4973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RO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NO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2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1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1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2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Shape 1">
            <a:extLst>
              <a:ext uri="{FF2B5EF4-FFF2-40B4-BE49-F238E27FC236}">
                <a16:creationId xmlns:a16="http://schemas.microsoft.com/office/drawing/2014/main" id="{76234AF9-F0EF-1A49-BE95-8D351FC5D8F8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2"/>
          <p:cNvSpPr/>
          <p:nvPr/>
        </p:nvSpPr>
        <p:spPr>
          <a:xfrm>
            <a:off x="360000" y="1913040"/>
            <a:ext cx="933228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Curba ROC (Receiver Operating Characteristic)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98" name="Line 3"/>
          <p:cNvSpPr/>
          <p:nvPr/>
        </p:nvSpPr>
        <p:spPr>
          <a:xfrm>
            <a:off x="3268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9" name="Line 4"/>
          <p:cNvSpPr/>
          <p:nvPr/>
        </p:nvSpPr>
        <p:spPr>
          <a:xfrm>
            <a:off x="2628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0" name="CustomShape 5"/>
          <p:cNvSpPr/>
          <p:nvPr/>
        </p:nvSpPr>
        <p:spPr>
          <a:xfrm>
            <a:off x="3601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FPR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1" name="CustomShape 6"/>
          <p:cNvSpPr/>
          <p:nvPr/>
        </p:nvSpPr>
        <p:spPr>
          <a:xfrm rot="16167000">
            <a:off x="1465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TPR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2" name="CustomShape 7"/>
          <p:cNvSpPr/>
          <p:nvPr/>
        </p:nvSpPr>
        <p:spPr>
          <a:xfrm>
            <a:off x="6469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3" name="CustomShape 8"/>
          <p:cNvSpPr/>
          <p:nvPr/>
        </p:nvSpPr>
        <p:spPr>
          <a:xfrm>
            <a:off x="2736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4" name="CustomShape 9"/>
          <p:cNvSpPr/>
          <p:nvPr/>
        </p:nvSpPr>
        <p:spPr>
          <a:xfrm>
            <a:off x="2749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5" name="CustomShape 10"/>
          <p:cNvSpPr/>
          <p:nvPr/>
        </p:nvSpPr>
        <p:spPr>
          <a:xfrm>
            <a:off x="3333960" y="3097080"/>
            <a:ext cx="3409560" cy="3176280"/>
          </a:xfrm>
          <a:custGeom>
            <a:avLst/>
            <a:gdLst/>
            <a:ahLst/>
            <a:cxnLst/>
            <a:rect l="l" t="t" r="r" b="b"/>
            <a:pathLst>
              <a:path w="9472" h="8824">
                <a:moveTo>
                  <a:pt x="9471" y="37"/>
                </a:moveTo>
                <a:cubicBezTo>
                  <a:pt x="8352" y="0"/>
                  <a:pt x="7263" y="215"/>
                  <a:pt x="6277" y="915"/>
                </a:cubicBezTo>
                <a:cubicBezTo>
                  <a:pt x="5218" y="1668"/>
                  <a:pt x="4315" y="2693"/>
                  <a:pt x="3046" y="3111"/>
                </a:cubicBezTo>
                <a:cubicBezTo>
                  <a:pt x="2466" y="3302"/>
                  <a:pt x="1928" y="3757"/>
                  <a:pt x="1783" y="4356"/>
                </a:cubicBezTo>
                <a:cubicBezTo>
                  <a:pt x="1632" y="4977"/>
                  <a:pt x="1373" y="5570"/>
                  <a:pt x="1040" y="6114"/>
                </a:cubicBezTo>
                <a:cubicBezTo>
                  <a:pt x="778" y="6542"/>
                  <a:pt x="594" y="7006"/>
                  <a:pt x="408" y="7468"/>
                </a:cubicBezTo>
                <a:cubicBezTo>
                  <a:pt x="248" y="7869"/>
                  <a:pt x="72" y="8275"/>
                  <a:pt x="37" y="8712"/>
                </a:cubicBezTo>
                <a:lnTo>
                  <a:pt x="0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6" name="Line 11"/>
          <p:cNvSpPr/>
          <p:nvPr/>
        </p:nvSpPr>
        <p:spPr>
          <a:xfrm>
            <a:off x="3297960" y="3072960"/>
            <a:ext cx="3445560" cy="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7" name="Line 12"/>
          <p:cNvSpPr/>
          <p:nvPr/>
        </p:nvSpPr>
        <p:spPr>
          <a:xfrm>
            <a:off x="6743520" y="3072960"/>
            <a:ext cx="0" cy="320040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TextShape 1">
            <a:extLst>
              <a:ext uri="{FF2B5EF4-FFF2-40B4-BE49-F238E27FC236}">
                <a16:creationId xmlns:a16="http://schemas.microsoft.com/office/drawing/2014/main" id="{95591811-2710-3842-8C74-DD49DC26289A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2"/>
          <p:cNvSpPr/>
          <p:nvPr/>
        </p:nvSpPr>
        <p:spPr>
          <a:xfrm>
            <a:off x="360000" y="1913040"/>
            <a:ext cx="933228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Măsura AUC: Aria de sub curba ROC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10" name="Line 3"/>
          <p:cNvSpPr/>
          <p:nvPr/>
        </p:nvSpPr>
        <p:spPr>
          <a:xfrm>
            <a:off x="3268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1" name="Line 4"/>
          <p:cNvSpPr/>
          <p:nvPr/>
        </p:nvSpPr>
        <p:spPr>
          <a:xfrm>
            <a:off x="2628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2" name="CustomShape 5"/>
          <p:cNvSpPr/>
          <p:nvPr/>
        </p:nvSpPr>
        <p:spPr>
          <a:xfrm>
            <a:off x="3601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FPR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3" name="CustomShape 6"/>
          <p:cNvSpPr/>
          <p:nvPr/>
        </p:nvSpPr>
        <p:spPr>
          <a:xfrm rot="16167000">
            <a:off x="1465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TPR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4" name="CustomShape 7"/>
          <p:cNvSpPr/>
          <p:nvPr/>
        </p:nvSpPr>
        <p:spPr>
          <a:xfrm>
            <a:off x="6469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5" name="CustomShape 8"/>
          <p:cNvSpPr/>
          <p:nvPr/>
        </p:nvSpPr>
        <p:spPr>
          <a:xfrm>
            <a:off x="2736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6" name="CustomShape 9"/>
          <p:cNvSpPr/>
          <p:nvPr/>
        </p:nvSpPr>
        <p:spPr>
          <a:xfrm>
            <a:off x="2749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7" name="CustomShape 10"/>
          <p:cNvSpPr/>
          <p:nvPr/>
        </p:nvSpPr>
        <p:spPr>
          <a:xfrm>
            <a:off x="3333960" y="3097080"/>
            <a:ext cx="3409560" cy="3176280"/>
          </a:xfrm>
          <a:custGeom>
            <a:avLst/>
            <a:gdLst/>
            <a:ahLst/>
            <a:cxnLst/>
            <a:rect l="l" t="t" r="r" b="b"/>
            <a:pathLst>
              <a:path w="9472" h="8824">
                <a:moveTo>
                  <a:pt x="9471" y="37"/>
                </a:moveTo>
                <a:cubicBezTo>
                  <a:pt x="8352" y="0"/>
                  <a:pt x="7263" y="215"/>
                  <a:pt x="6277" y="915"/>
                </a:cubicBezTo>
                <a:cubicBezTo>
                  <a:pt x="5218" y="1668"/>
                  <a:pt x="4315" y="2693"/>
                  <a:pt x="3046" y="3111"/>
                </a:cubicBezTo>
                <a:cubicBezTo>
                  <a:pt x="2466" y="3302"/>
                  <a:pt x="1928" y="3757"/>
                  <a:pt x="1783" y="4356"/>
                </a:cubicBezTo>
                <a:cubicBezTo>
                  <a:pt x="1632" y="4977"/>
                  <a:pt x="1373" y="5570"/>
                  <a:pt x="1040" y="6114"/>
                </a:cubicBezTo>
                <a:cubicBezTo>
                  <a:pt x="778" y="6542"/>
                  <a:pt x="594" y="7006"/>
                  <a:pt x="408" y="7468"/>
                </a:cubicBezTo>
                <a:cubicBezTo>
                  <a:pt x="248" y="7869"/>
                  <a:pt x="72" y="8275"/>
                  <a:pt x="37" y="8712"/>
                </a:cubicBezTo>
                <a:lnTo>
                  <a:pt x="0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Line 11"/>
          <p:cNvSpPr/>
          <p:nvPr/>
        </p:nvSpPr>
        <p:spPr>
          <a:xfrm>
            <a:off x="3297960" y="3072960"/>
            <a:ext cx="3445560" cy="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9" name="Line 12"/>
          <p:cNvSpPr/>
          <p:nvPr/>
        </p:nvSpPr>
        <p:spPr>
          <a:xfrm>
            <a:off x="6743520" y="3072960"/>
            <a:ext cx="0" cy="320040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0" name="Line 13"/>
          <p:cNvSpPr/>
          <p:nvPr/>
        </p:nvSpPr>
        <p:spPr>
          <a:xfrm>
            <a:off x="3749040" y="5486400"/>
            <a:ext cx="548640" cy="7315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1" name="Line 14"/>
          <p:cNvSpPr/>
          <p:nvPr/>
        </p:nvSpPr>
        <p:spPr>
          <a:xfrm>
            <a:off x="4023360" y="4846320"/>
            <a:ext cx="1097280" cy="1371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" name="Line 15"/>
          <p:cNvSpPr/>
          <p:nvPr/>
        </p:nvSpPr>
        <p:spPr>
          <a:xfrm>
            <a:off x="4389120" y="4389120"/>
            <a:ext cx="1554480" cy="18288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3" name="Line 16"/>
          <p:cNvSpPr/>
          <p:nvPr/>
        </p:nvSpPr>
        <p:spPr>
          <a:xfrm>
            <a:off x="5029200" y="4114800"/>
            <a:ext cx="1554480" cy="18288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4" name="Line 17"/>
          <p:cNvSpPr/>
          <p:nvPr/>
        </p:nvSpPr>
        <p:spPr>
          <a:xfrm>
            <a:off x="5486400" y="3657600"/>
            <a:ext cx="1097280" cy="12801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5" name="Line 18"/>
          <p:cNvSpPr/>
          <p:nvPr/>
        </p:nvSpPr>
        <p:spPr>
          <a:xfrm>
            <a:off x="6035040" y="3363840"/>
            <a:ext cx="548640" cy="6400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TextShape 1">
            <a:extLst>
              <a:ext uri="{FF2B5EF4-FFF2-40B4-BE49-F238E27FC236}">
                <a16:creationId xmlns:a16="http://schemas.microsoft.com/office/drawing/2014/main" id="{76465D62-D598-9A46-9F59-B00BC3C71912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1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Măsura F</a:t>
            </a:r>
            <a:r>
              <a:rPr lang="en-US" sz="3200" b="0" strike="noStrike" spc="-1" baseline="-25000">
                <a:solidFill>
                  <a:srgbClr val="000000"/>
                </a:solidFill>
                <a:latin typeface="Arial"/>
                <a:ea typeface="DejaVu Sans"/>
              </a:rPr>
              <a:t>β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Măsura F</a:t>
            </a:r>
            <a:r>
              <a:rPr lang="en-US" sz="3200" b="0" strike="noStrike" spc="-1" baseline="-25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este poate cea mai folosită măsură de tipul F</a:t>
            </a:r>
            <a:r>
              <a:rPr lang="en-US" sz="3200" b="0" strike="noStrike" spc="-1" baseline="-25000">
                <a:solidFill>
                  <a:srgbClr val="000000"/>
                </a:solidFill>
                <a:latin typeface="Arial"/>
                <a:ea typeface="DejaVu Sans"/>
              </a:rPr>
              <a:t>β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528" name="Picture 372"/>
          <p:cNvPicPr/>
          <p:nvPr/>
        </p:nvPicPr>
        <p:blipFill>
          <a:blip r:embed="rId2"/>
          <a:stretch/>
        </p:blipFill>
        <p:spPr>
          <a:xfrm>
            <a:off x="1139040" y="3298320"/>
            <a:ext cx="7763760" cy="1272600"/>
          </a:xfrm>
          <a:prstGeom prst="rect">
            <a:avLst/>
          </a:prstGeom>
          <a:ln w="0">
            <a:noFill/>
          </a:ln>
        </p:spPr>
      </p:pic>
      <p:sp>
        <p:nvSpPr>
          <p:cNvPr id="5" name="TextShape 1">
            <a:extLst>
              <a:ext uri="{FF2B5EF4-FFF2-40B4-BE49-F238E27FC236}">
                <a16:creationId xmlns:a16="http://schemas.microsoft.com/office/drawing/2014/main" id="{981A07FE-BA05-D54E-91F4-C64143741817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Intersecție supra Reuniune (indexul Jaccard)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531" name="Picture 375"/>
          <p:cNvPicPr/>
          <p:nvPr/>
        </p:nvPicPr>
        <p:blipFill>
          <a:blip r:embed="rId2"/>
          <a:stretch/>
        </p:blipFill>
        <p:spPr>
          <a:xfrm>
            <a:off x="2297520" y="3070080"/>
            <a:ext cx="5491800" cy="3657240"/>
          </a:xfrm>
          <a:prstGeom prst="rect">
            <a:avLst/>
          </a:prstGeom>
          <a:ln w="0">
            <a:noFill/>
          </a:ln>
        </p:spPr>
      </p:pic>
      <p:sp>
        <p:nvSpPr>
          <p:cNvPr id="532" name="CustomShape 3"/>
          <p:cNvSpPr/>
          <p:nvPr/>
        </p:nvSpPr>
        <p:spPr>
          <a:xfrm>
            <a:off x="2596320" y="4278240"/>
            <a:ext cx="3565800" cy="1665000"/>
          </a:xfrm>
          <a:prstGeom prst="rect">
            <a:avLst/>
          </a:prstGeom>
          <a:noFill/>
          <a:ln w="54720">
            <a:solidFill>
              <a:srgbClr val="E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3" name="CustomShape 4"/>
          <p:cNvSpPr/>
          <p:nvPr/>
        </p:nvSpPr>
        <p:spPr>
          <a:xfrm>
            <a:off x="3291840" y="4754880"/>
            <a:ext cx="3565800" cy="1665000"/>
          </a:xfrm>
          <a:prstGeom prst="rect">
            <a:avLst/>
          </a:pr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2DF62522-7ED0-DF49-AFB6-84326B78B679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327840" y="4782240"/>
            <a:ext cx="2842920" cy="1161000"/>
          </a:xfrm>
          <a:prstGeom prst="rect">
            <a:avLst/>
          </a:prstGeom>
          <a:solidFill>
            <a:srgbClr val="FF3333"/>
          </a:solidFill>
          <a:ln w="54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6" name="CustomShape 3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Intersecție supra Reuniune (indexul Jaccard)</a:t>
            </a:r>
            <a:endParaRPr lang="en-US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Detecție corectă dacă J(A,B) &gt; 0.5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37" name="CustomShape 4"/>
          <p:cNvSpPr/>
          <p:nvPr/>
        </p:nvSpPr>
        <p:spPr>
          <a:xfrm>
            <a:off x="2596320" y="4278240"/>
            <a:ext cx="3565800" cy="1665000"/>
          </a:xfrm>
          <a:prstGeom prst="rect">
            <a:avLst/>
          </a:prstGeom>
          <a:solidFill>
            <a:srgbClr val="FF8080">
              <a:alpha val="50000"/>
            </a:srgbClr>
          </a:solidFill>
          <a:ln w="54720">
            <a:solidFill>
              <a:srgbClr val="E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8" name="CustomShape 5"/>
          <p:cNvSpPr/>
          <p:nvPr/>
        </p:nvSpPr>
        <p:spPr>
          <a:xfrm>
            <a:off x="3291840" y="4754880"/>
            <a:ext cx="3565800" cy="1665000"/>
          </a:xfrm>
          <a:prstGeom prst="rect">
            <a:avLst/>
          </a:prstGeom>
          <a:solidFill>
            <a:srgbClr val="FF8080">
              <a:alpha val="50000"/>
            </a:srgbClr>
          </a:solidFill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70F74C05-3B87-9A40-9519-4767C7452BC8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40" name="CustomShape 2"/>
          <p:cNvSpPr/>
          <p:nvPr/>
        </p:nvSpPr>
        <p:spPr>
          <a:xfrm>
            <a:off x="504000" y="187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Media pătratelor erorilor (MSE)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541" name="Picture 385"/>
          <p:cNvPicPr/>
          <p:nvPr/>
        </p:nvPicPr>
        <p:blipFill>
          <a:blip r:embed="rId2"/>
          <a:stretch/>
        </p:blipFill>
        <p:spPr>
          <a:xfrm>
            <a:off x="2743200" y="3671280"/>
            <a:ext cx="3840120" cy="3771000"/>
          </a:xfrm>
          <a:prstGeom prst="rect">
            <a:avLst/>
          </a:prstGeom>
          <a:ln w="0">
            <a:noFill/>
          </a:ln>
        </p:spPr>
      </p:pic>
      <p:pic>
        <p:nvPicPr>
          <p:cNvPr id="542" name="Picture 386"/>
          <p:cNvPicPr/>
          <p:nvPr/>
        </p:nvPicPr>
        <p:blipFill>
          <a:blip r:embed="rId3"/>
          <a:stretch/>
        </p:blipFill>
        <p:spPr>
          <a:xfrm>
            <a:off x="2885040" y="2527200"/>
            <a:ext cx="4155480" cy="1096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44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conform oamenilor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prezisă de sistem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545" name="Picture 389"/>
          <p:cNvPicPr/>
          <p:nvPr/>
        </p:nvPicPr>
        <p:blipFill>
          <a:blip r:embed="rId2"/>
          <a:stretch/>
        </p:blipFill>
        <p:spPr>
          <a:xfrm>
            <a:off x="486720" y="292608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46" name="Picture 390"/>
          <p:cNvPicPr/>
          <p:nvPr/>
        </p:nvPicPr>
        <p:blipFill>
          <a:blip r:embed="rId3"/>
          <a:stretch/>
        </p:blipFill>
        <p:spPr>
          <a:xfrm>
            <a:off x="2262240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547" name="Picture 391"/>
          <p:cNvPicPr/>
          <p:nvPr/>
        </p:nvPicPr>
        <p:blipFill>
          <a:blip r:embed="rId4"/>
          <a:stretch/>
        </p:blipFill>
        <p:spPr>
          <a:xfrm>
            <a:off x="3512520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48" name="Picture 392"/>
          <p:cNvPicPr/>
          <p:nvPr/>
        </p:nvPicPr>
        <p:blipFill>
          <a:blip r:embed="rId5"/>
          <a:stretch/>
        </p:blipFill>
        <p:spPr>
          <a:xfrm>
            <a:off x="5600160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49" name="Picture 393"/>
          <p:cNvPicPr/>
          <p:nvPr/>
        </p:nvPicPr>
        <p:blipFill>
          <a:blip r:embed="rId6"/>
          <a:stretch/>
        </p:blipFill>
        <p:spPr>
          <a:xfrm>
            <a:off x="7703280" y="2937600"/>
            <a:ext cx="1919880" cy="1439640"/>
          </a:xfrm>
          <a:prstGeom prst="rect">
            <a:avLst/>
          </a:prstGeom>
          <a:ln w="0">
            <a:noFill/>
          </a:ln>
        </p:spPr>
      </p:pic>
      <p:pic>
        <p:nvPicPr>
          <p:cNvPr id="550" name="Picture 394"/>
          <p:cNvPicPr/>
          <p:nvPr/>
        </p:nvPicPr>
        <p:blipFill>
          <a:blip r:embed="rId2"/>
          <a:stretch/>
        </p:blipFill>
        <p:spPr>
          <a:xfrm>
            <a:off x="1728000" y="566640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51" name="Picture 395"/>
          <p:cNvPicPr/>
          <p:nvPr/>
        </p:nvPicPr>
        <p:blipFill>
          <a:blip r:embed="rId3"/>
          <a:stretch/>
        </p:blipFill>
        <p:spPr>
          <a:xfrm>
            <a:off x="479520" y="567468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552" name="Picture 396"/>
          <p:cNvPicPr/>
          <p:nvPr/>
        </p:nvPicPr>
        <p:blipFill>
          <a:blip r:embed="rId4"/>
          <a:stretch/>
        </p:blipFill>
        <p:spPr>
          <a:xfrm>
            <a:off x="3493800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53" name="Picture 397"/>
          <p:cNvPicPr/>
          <p:nvPr/>
        </p:nvPicPr>
        <p:blipFill>
          <a:blip r:embed="rId5"/>
          <a:stretch/>
        </p:blipFill>
        <p:spPr>
          <a:xfrm>
            <a:off x="7705440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54" name="Picture 398"/>
          <p:cNvPicPr/>
          <p:nvPr/>
        </p:nvPicPr>
        <p:blipFill>
          <a:blip r:embed="rId6"/>
          <a:stretch/>
        </p:blipFill>
        <p:spPr>
          <a:xfrm>
            <a:off x="5596560" y="5677920"/>
            <a:ext cx="1919880" cy="143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56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Corelația Kendall Tau: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Măsură ordinală bazată pe perechi concordante (P) și discordante (Q)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557" name="Picture 401"/>
          <p:cNvPicPr/>
          <p:nvPr/>
        </p:nvPicPr>
        <p:blipFill>
          <a:blip r:embed="rId2"/>
          <a:stretch/>
        </p:blipFill>
        <p:spPr>
          <a:xfrm>
            <a:off x="3923640" y="2704320"/>
            <a:ext cx="2257920" cy="1338120"/>
          </a:xfrm>
          <a:prstGeom prst="rect">
            <a:avLst/>
          </a:prstGeom>
          <a:ln w="0">
            <a:noFill/>
          </a:ln>
        </p:spPr>
      </p:pic>
      <p:pic>
        <p:nvPicPr>
          <p:cNvPr id="558" name="Picture 402"/>
          <p:cNvPicPr/>
          <p:nvPr/>
        </p:nvPicPr>
        <p:blipFill>
          <a:blip r:embed="rId3"/>
          <a:stretch/>
        </p:blipFill>
        <p:spPr>
          <a:xfrm>
            <a:off x="1392120" y="5466960"/>
            <a:ext cx="7512120" cy="584280"/>
          </a:xfrm>
          <a:prstGeom prst="rect">
            <a:avLst/>
          </a:prstGeom>
          <a:ln w="0">
            <a:noFill/>
          </a:ln>
        </p:spPr>
      </p:pic>
      <p:pic>
        <p:nvPicPr>
          <p:cNvPr id="559" name="Picture 403"/>
          <p:cNvPicPr/>
          <p:nvPr/>
        </p:nvPicPr>
        <p:blipFill>
          <a:blip r:embed="rId4"/>
          <a:stretch/>
        </p:blipFill>
        <p:spPr>
          <a:xfrm>
            <a:off x="1378800" y="6309360"/>
            <a:ext cx="7581960" cy="605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690255"/>
            <a:ext cx="9071640" cy="532014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 ne </a:t>
            </a:r>
            <a:r>
              <a:rPr lang="en-US" sz="2800" dirty="0" err="1"/>
              <a:t>dorim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Performanță</a:t>
            </a:r>
            <a:r>
              <a:rPr lang="en-US" sz="2800" dirty="0"/>
              <a:t> </a:t>
            </a:r>
            <a:r>
              <a:rPr lang="en-US" sz="2800" dirty="0" err="1"/>
              <a:t>bună</a:t>
            </a:r>
            <a:r>
              <a:rPr lang="en-US" sz="2800" dirty="0"/>
              <a:t> (</a:t>
            </a:r>
            <a:r>
              <a:rPr lang="en-US" sz="2800" dirty="0" err="1"/>
              <a:t>pierdere</a:t>
            </a:r>
            <a:r>
              <a:rPr lang="en-US" sz="2800" dirty="0"/>
              <a:t> </a:t>
            </a:r>
            <a:r>
              <a:rPr lang="en-US" sz="2800" dirty="0" err="1"/>
              <a:t>scăzută</a:t>
            </a:r>
            <a:r>
              <a:rPr lang="en-US" sz="2800" dirty="0"/>
              <a:t>)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de </a:t>
            </a:r>
            <a:r>
              <a:rPr lang="en-US" sz="2800" dirty="0" err="1"/>
              <a:t>antrenare</a:t>
            </a:r>
            <a:r>
              <a:rPr lang="en-US" sz="2800" dirty="0"/>
              <a:t>?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Nu, </a:t>
            </a:r>
            <a:r>
              <a:rPr lang="en-US" sz="2800" dirty="0" err="1"/>
              <a:t>performanță</a:t>
            </a:r>
            <a:r>
              <a:rPr lang="en-US" sz="2800" dirty="0"/>
              <a:t> </a:t>
            </a:r>
            <a:r>
              <a:rPr lang="en-US" sz="2800" dirty="0" err="1"/>
              <a:t>bună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de test (</a:t>
            </a:r>
            <a:r>
              <a:rPr lang="en-US" sz="2800" dirty="0" err="1"/>
              <a:t>nevăzute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 de </a:t>
            </a:r>
            <a:r>
              <a:rPr lang="en-US" sz="2800" dirty="0" err="1"/>
              <a:t>antrenare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{(x</a:t>
            </a:r>
            <a:r>
              <a:rPr lang="en-US" sz="2800" baseline="-25000" dirty="0"/>
              <a:t>1</a:t>
            </a:r>
            <a:r>
              <a:rPr lang="en-US" sz="2800" dirty="0"/>
              <a:t>,y</a:t>
            </a:r>
            <a:r>
              <a:rPr lang="en-US" sz="2800" baseline="-25000" dirty="0"/>
              <a:t>1</a:t>
            </a:r>
            <a:r>
              <a:rPr lang="en-US" sz="2800" dirty="0"/>
              <a:t>), (x</a:t>
            </a:r>
            <a:r>
              <a:rPr lang="en-US" sz="2800" baseline="-25000" dirty="0"/>
              <a:t>2</a:t>
            </a:r>
            <a:r>
              <a:rPr lang="en-US" sz="2800" dirty="0"/>
              <a:t>,y</a:t>
            </a:r>
            <a:r>
              <a:rPr lang="en-US" sz="2800" baseline="-25000" dirty="0"/>
              <a:t>2</a:t>
            </a:r>
            <a:r>
              <a:rPr lang="en-US" sz="2800" dirty="0"/>
              <a:t>), …, (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 err="1"/>
              <a:t>,y</a:t>
            </a:r>
            <a:r>
              <a:rPr lang="en-US" sz="2800" baseline="-25000" dirty="0" err="1"/>
              <a:t>N</a:t>
            </a:r>
            <a:r>
              <a:rPr lang="en-US" sz="2800" dirty="0"/>
              <a:t>)}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Sunt </a:t>
            </a:r>
            <a:r>
              <a:rPr lang="en-US" sz="2800" dirty="0" err="1"/>
              <a:t>folosite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a </a:t>
            </a:r>
            <a:r>
              <a:rPr lang="en-US" sz="2800" dirty="0" err="1"/>
              <a:t>învăța</a:t>
            </a:r>
            <a:r>
              <a:rPr lang="en-US" sz="2800" dirty="0"/>
              <a:t> </a:t>
            </a:r>
            <a:r>
              <a:rPr lang="en-US" sz="2800" dirty="0" err="1"/>
              <a:t>funcția</a:t>
            </a:r>
            <a:r>
              <a:rPr lang="en-US" sz="2800" dirty="0"/>
              <a:t> de </a:t>
            </a:r>
            <a:r>
              <a:rPr lang="en-US" sz="2800" dirty="0" err="1"/>
              <a:t>mapare</a:t>
            </a:r>
            <a:r>
              <a:rPr lang="en-US" sz="2800" dirty="0"/>
              <a:t> f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 de </a:t>
            </a:r>
            <a:r>
              <a:rPr lang="en-US" sz="2800" dirty="0" err="1"/>
              <a:t>testare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{x</a:t>
            </a:r>
            <a:r>
              <a:rPr lang="en-US" sz="2800" baseline="-25000" dirty="0"/>
              <a:t>1</a:t>
            </a:r>
            <a:r>
              <a:rPr lang="en-US" sz="2800" dirty="0"/>
              <a:t>, x</a:t>
            </a:r>
            <a:r>
              <a:rPr lang="en-US" sz="2800" baseline="-25000" dirty="0"/>
              <a:t>2</a:t>
            </a:r>
            <a:r>
              <a:rPr lang="en-US" sz="2800" dirty="0"/>
              <a:t>, …, </a:t>
            </a:r>
            <a:r>
              <a:rPr lang="en-US" sz="2800" dirty="0" err="1"/>
              <a:t>x</a:t>
            </a:r>
            <a:r>
              <a:rPr lang="en-US" sz="2800" baseline="-25000" dirty="0" err="1"/>
              <a:t>M</a:t>
            </a:r>
            <a:r>
              <a:rPr lang="en-US" sz="2800" dirty="0"/>
              <a:t>}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Folosite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a </a:t>
            </a:r>
            <a:r>
              <a:rPr lang="en-US" sz="2800" dirty="0" err="1"/>
              <a:t>vedea</a:t>
            </a:r>
            <a:r>
              <a:rPr lang="en-US" sz="2800" dirty="0"/>
              <a:t> </a:t>
            </a:r>
            <a:r>
              <a:rPr lang="en-US" sz="2800" dirty="0" err="1"/>
              <a:t>cât</a:t>
            </a:r>
            <a:r>
              <a:rPr lang="en-US" sz="2800" dirty="0"/>
              <a:t> de bine am </a:t>
            </a:r>
            <a:r>
              <a:rPr lang="en-US" sz="2800" dirty="0" err="1"/>
              <a:t>învățat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Antrenare</a:t>
            </a:r>
            <a:r>
              <a:rPr lang="en-US" dirty="0"/>
              <a:t> versus </a:t>
            </a:r>
            <a:r>
              <a:rPr lang="en-US" dirty="0" err="1"/>
              <a:t>testare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0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61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conform oamenilor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Concordantă cu ordinea prezisă de sistem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562" name="Picture 406"/>
          <p:cNvPicPr/>
          <p:nvPr/>
        </p:nvPicPr>
        <p:blipFill>
          <a:blip r:embed="rId2"/>
          <a:stretch/>
        </p:blipFill>
        <p:spPr>
          <a:xfrm>
            <a:off x="486720" y="292608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63" name="Picture 407"/>
          <p:cNvPicPr/>
          <p:nvPr/>
        </p:nvPicPr>
        <p:blipFill>
          <a:blip r:embed="rId3"/>
          <a:stretch/>
        </p:blipFill>
        <p:spPr>
          <a:xfrm>
            <a:off x="7703280" y="2937600"/>
            <a:ext cx="1919880" cy="1439640"/>
          </a:xfrm>
          <a:prstGeom prst="rect">
            <a:avLst/>
          </a:prstGeom>
          <a:ln w="0">
            <a:noFill/>
          </a:ln>
        </p:spPr>
      </p:pic>
      <p:pic>
        <p:nvPicPr>
          <p:cNvPr id="564" name="Picture 408"/>
          <p:cNvPicPr/>
          <p:nvPr/>
        </p:nvPicPr>
        <p:blipFill>
          <a:blip r:embed="rId2"/>
          <a:stretch/>
        </p:blipFill>
        <p:spPr>
          <a:xfrm>
            <a:off x="1728000" y="566640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65" name="Picture 409"/>
          <p:cNvPicPr/>
          <p:nvPr/>
        </p:nvPicPr>
        <p:blipFill>
          <a:blip r:embed="rId3"/>
          <a:stretch/>
        </p:blipFill>
        <p:spPr>
          <a:xfrm>
            <a:off x="5596560" y="5677920"/>
            <a:ext cx="1919880" cy="143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conform oamenilor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Discordantă cu ordinea prezisă de sistem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568" name="Picture 412"/>
          <p:cNvPicPr/>
          <p:nvPr/>
        </p:nvPicPr>
        <p:blipFill>
          <a:blip r:embed="rId2"/>
          <a:stretch/>
        </p:blipFill>
        <p:spPr>
          <a:xfrm>
            <a:off x="486720" y="292608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69" name="Picture 413"/>
          <p:cNvPicPr/>
          <p:nvPr/>
        </p:nvPicPr>
        <p:blipFill>
          <a:blip r:embed="rId3"/>
          <a:stretch/>
        </p:blipFill>
        <p:spPr>
          <a:xfrm>
            <a:off x="2262240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570" name="Picture 414"/>
          <p:cNvPicPr/>
          <p:nvPr/>
        </p:nvPicPr>
        <p:blipFill>
          <a:blip r:embed="rId2"/>
          <a:stretch/>
        </p:blipFill>
        <p:spPr>
          <a:xfrm>
            <a:off x="1728000" y="566640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71" name="Picture 415"/>
          <p:cNvPicPr/>
          <p:nvPr/>
        </p:nvPicPr>
        <p:blipFill>
          <a:blip r:embed="rId3"/>
          <a:stretch/>
        </p:blipFill>
        <p:spPr>
          <a:xfrm>
            <a:off x="479520" y="5674680"/>
            <a:ext cx="1084680" cy="1446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73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Cât este corelația Kendall Tau?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 = ?, Q = 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574" name="Picture 418"/>
          <p:cNvPicPr/>
          <p:nvPr/>
        </p:nvPicPr>
        <p:blipFill>
          <a:blip r:embed="rId2"/>
          <a:stretch/>
        </p:blipFill>
        <p:spPr>
          <a:xfrm>
            <a:off x="486720" y="292608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75" name="Picture 419"/>
          <p:cNvPicPr/>
          <p:nvPr/>
        </p:nvPicPr>
        <p:blipFill>
          <a:blip r:embed="rId3"/>
          <a:stretch/>
        </p:blipFill>
        <p:spPr>
          <a:xfrm>
            <a:off x="2262240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576" name="Picture 420"/>
          <p:cNvPicPr/>
          <p:nvPr/>
        </p:nvPicPr>
        <p:blipFill>
          <a:blip r:embed="rId4"/>
          <a:stretch/>
        </p:blipFill>
        <p:spPr>
          <a:xfrm>
            <a:off x="3512520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77" name="Picture 421"/>
          <p:cNvPicPr/>
          <p:nvPr/>
        </p:nvPicPr>
        <p:blipFill>
          <a:blip r:embed="rId5"/>
          <a:stretch/>
        </p:blipFill>
        <p:spPr>
          <a:xfrm>
            <a:off x="5600160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78" name="Picture 422"/>
          <p:cNvPicPr/>
          <p:nvPr/>
        </p:nvPicPr>
        <p:blipFill>
          <a:blip r:embed="rId6"/>
          <a:stretch/>
        </p:blipFill>
        <p:spPr>
          <a:xfrm>
            <a:off x="7703280" y="2937600"/>
            <a:ext cx="1919880" cy="1439640"/>
          </a:xfrm>
          <a:prstGeom prst="rect">
            <a:avLst/>
          </a:prstGeom>
          <a:ln w="0">
            <a:noFill/>
          </a:ln>
        </p:spPr>
      </p:pic>
      <p:pic>
        <p:nvPicPr>
          <p:cNvPr id="579" name="Picture 423"/>
          <p:cNvPicPr/>
          <p:nvPr/>
        </p:nvPicPr>
        <p:blipFill>
          <a:blip r:embed="rId2"/>
          <a:stretch/>
        </p:blipFill>
        <p:spPr>
          <a:xfrm>
            <a:off x="1728000" y="566640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80" name="Picture 424"/>
          <p:cNvPicPr/>
          <p:nvPr/>
        </p:nvPicPr>
        <p:blipFill>
          <a:blip r:embed="rId3"/>
          <a:stretch/>
        </p:blipFill>
        <p:spPr>
          <a:xfrm>
            <a:off x="479520" y="567468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581" name="Picture 425"/>
          <p:cNvPicPr/>
          <p:nvPr/>
        </p:nvPicPr>
        <p:blipFill>
          <a:blip r:embed="rId4"/>
          <a:stretch/>
        </p:blipFill>
        <p:spPr>
          <a:xfrm>
            <a:off x="3493800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82" name="Picture 426"/>
          <p:cNvPicPr/>
          <p:nvPr/>
        </p:nvPicPr>
        <p:blipFill>
          <a:blip r:embed="rId5"/>
          <a:stretch/>
        </p:blipFill>
        <p:spPr>
          <a:xfrm>
            <a:off x="7705440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83" name="Picture 427"/>
          <p:cNvPicPr/>
          <p:nvPr/>
        </p:nvPicPr>
        <p:blipFill>
          <a:blip r:embed="rId6"/>
          <a:stretch/>
        </p:blipFill>
        <p:spPr>
          <a:xfrm>
            <a:off x="5596560" y="5677920"/>
            <a:ext cx="1919880" cy="143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85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Cât este corelația Kendall Tau?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 = 8, Q = 2, Kendall Tau = (8-2) / 10 = 0.6 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586" name="Picture 430"/>
          <p:cNvPicPr/>
          <p:nvPr/>
        </p:nvPicPr>
        <p:blipFill>
          <a:blip r:embed="rId2"/>
          <a:stretch/>
        </p:blipFill>
        <p:spPr>
          <a:xfrm>
            <a:off x="486720" y="292608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87" name="Picture 431"/>
          <p:cNvPicPr/>
          <p:nvPr/>
        </p:nvPicPr>
        <p:blipFill>
          <a:blip r:embed="rId3"/>
          <a:stretch/>
        </p:blipFill>
        <p:spPr>
          <a:xfrm>
            <a:off x="2262240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588" name="Picture 432"/>
          <p:cNvPicPr/>
          <p:nvPr/>
        </p:nvPicPr>
        <p:blipFill>
          <a:blip r:embed="rId4"/>
          <a:stretch/>
        </p:blipFill>
        <p:spPr>
          <a:xfrm>
            <a:off x="3512520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89" name="Picture 433"/>
          <p:cNvPicPr/>
          <p:nvPr/>
        </p:nvPicPr>
        <p:blipFill>
          <a:blip r:embed="rId5"/>
          <a:stretch/>
        </p:blipFill>
        <p:spPr>
          <a:xfrm>
            <a:off x="5600160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90" name="Picture 434"/>
          <p:cNvPicPr/>
          <p:nvPr/>
        </p:nvPicPr>
        <p:blipFill>
          <a:blip r:embed="rId6"/>
          <a:stretch/>
        </p:blipFill>
        <p:spPr>
          <a:xfrm>
            <a:off x="7703280" y="2937600"/>
            <a:ext cx="1919880" cy="1439640"/>
          </a:xfrm>
          <a:prstGeom prst="rect">
            <a:avLst/>
          </a:prstGeom>
          <a:ln w="0">
            <a:noFill/>
          </a:ln>
        </p:spPr>
      </p:pic>
      <p:pic>
        <p:nvPicPr>
          <p:cNvPr id="591" name="Picture 435"/>
          <p:cNvPicPr/>
          <p:nvPr/>
        </p:nvPicPr>
        <p:blipFill>
          <a:blip r:embed="rId2"/>
          <a:stretch/>
        </p:blipFill>
        <p:spPr>
          <a:xfrm>
            <a:off x="1728000" y="566640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92" name="Picture 436"/>
          <p:cNvPicPr/>
          <p:nvPr/>
        </p:nvPicPr>
        <p:blipFill>
          <a:blip r:embed="rId3"/>
          <a:stretch/>
        </p:blipFill>
        <p:spPr>
          <a:xfrm>
            <a:off x="479520" y="567468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593" name="Picture 437"/>
          <p:cNvPicPr/>
          <p:nvPr/>
        </p:nvPicPr>
        <p:blipFill>
          <a:blip r:embed="rId4"/>
          <a:stretch/>
        </p:blipFill>
        <p:spPr>
          <a:xfrm>
            <a:off x="3493800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94" name="Picture 438"/>
          <p:cNvPicPr/>
          <p:nvPr/>
        </p:nvPicPr>
        <p:blipFill>
          <a:blip r:embed="rId5"/>
          <a:stretch/>
        </p:blipFill>
        <p:spPr>
          <a:xfrm>
            <a:off x="7705440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95" name="Picture 439"/>
          <p:cNvPicPr/>
          <p:nvPr/>
        </p:nvPicPr>
        <p:blipFill>
          <a:blip r:embed="rId6"/>
          <a:stretch/>
        </p:blipFill>
        <p:spPr>
          <a:xfrm>
            <a:off x="5596560" y="5677920"/>
            <a:ext cx="1919880" cy="143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406196"/>
            <a:ext cx="9071640" cy="61534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/>
              <a:t>Cum </a:t>
            </a:r>
            <a:r>
              <a:rPr lang="en-US" sz="2600" dirty="0" err="1"/>
              <a:t>măsurăm</a:t>
            </a:r>
            <a:r>
              <a:rPr lang="en-US" sz="2600" dirty="0"/>
              <a:t> </a:t>
            </a:r>
            <a:r>
              <a:rPr lang="en-US" sz="2600" dirty="0" err="1"/>
              <a:t>performanța</a:t>
            </a:r>
            <a:r>
              <a:rPr lang="en-US" sz="2600" dirty="0"/>
              <a:t>?</a:t>
            </a:r>
          </a:p>
          <a:p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err="1"/>
              <a:t>Regresie</a:t>
            </a:r>
            <a:r>
              <a:rPr lang="en-US" sz="2600" dirty="0"/>
              <a:t>: </a:t>
            </a:r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/>
              <a:t>Media </a:t>
            </a:r>
            <a:r>
              <a:rPr lang="en-US" sz="2600" dirty="0" err="1"/>
              <a:t>pătratelor</a:t>
            </a:r>
            <a:r>
              <a:rPr lang="en-US" sz="2600" dirty="0"/>
              <a:t> </a:t>
            </a:r>
            <a:r>
              <a:rPr lang="en-US" sz="2600" dirty="0" err="1"/>
              <a:t>erorilor</a:t>
            </a: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/>
              <a:t>Media </a:t>
            </a:r>
            <a:r>
              <a:rPr lang="en-US" sz="2600" dirty="0" err="1"/>
              <a:t>erorilor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valoare</a:t>
            </a:r>
            <a:r>
              <a:rPr lang="en-US" sz="2600" dirty="0"/>
              <a:t> </a:t>
            </a:r>
            <a:r>
              <a:rPr lang="en-US" sz="2600" dirty="0" err="1"/>
              <a:t>absolută</a:t>
            </a: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err="1"/>
              <a:t>Clasificare</a:t>
            </a:r>
            <a:r>
              <a:rPr lang="en-US" sz="2600" dirty="0"/>
              <a:t>: </a:t>
            </a:r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Numărul</a:t>
            </a:r>
            <a:r>
              <a:rPr lang="en-US" sz="2600" dirty="0"/>
              <a:t> de </a:t>
            </a:r>
            <a:r>
              <a:rPr lang="en-US" sz="2600" dirty="0" err="1"/>
              <a:t>clasificări</a:t>
            </a:r>
            <a:r>
              <a:rPr lang="en-US" sz="2600" dirty="0"/>
              <a:t> </a:t>
            </a:r>
            <a:r>
              <a:rPr lang="en-US" sz="2600" dirty="0" err="1"/>
              <a:t>greșite</a:t>
            </a:r>
            <a:r>
              <a:rPr lang="en-US" sz="2600" dirty="0"/>
              <a:t> (misclassification error)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clasificare</a:t>
            </a:r>
            <a:r>
              <a:rPr lang="en-US" sz="2600" dirty="0"/>
              <a:t> </a:t>
            </a:r>
            <a:r>
              <a:rPr lang="en-US" sz="2600" dirty="0" err="1"/>
              <a:t>binară</a:t>
            </a:r>
            <a:r>
              <a:rPr lang="en-US" sz="2600" dirty="0"/>
              <a:t>:</a:t>
            </a:r>
          </a:p>
          <a:p>
            <a:pPr lvl="2"/>
            <a:r>
              <a:rPr lang="en-US" sz="2600" dirty="0"/>
              <a:t>True Positive, False Positive, True Negative, False Negative</a:t>
            </a:r>
          </a:p>
          <a:p>
            <a:pPr marL="342900" lvl="2" indent="-342900">
              <a:buFont typeface="Wingdings" pitchFamily="2" charset="2"/>
              <a:buChar char="Ø"/>
            </a:pP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clasificare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multe</a:t>
            </a:r>
            <a:r>
              <a:rPr lang="en-US" sz="2600" dirty="0"/>
              <a:t> </a:t>
            </a:r>
            <a:r>
              <a:rPr lang="en-US" sz="2600" dirty="0" err="1"/>
              <a:t>clase</a:t>
            </a:r>
            <a:r>
              <a:rPr lang="en-US" sz="2600" dirty="0"/>
              <a:t>:</a:t>
            </a:r>
          </a:p>
          <a:p>
            <a:pPr lvl="2"/>
            <a:r>
              <a:rPr lang="en-US" sz="2600" dirty="0" err="1"/>
              <a:t>Matricea</a:t>
            </a:r>
            <a:r>
              <a:rPr lang="en-US" sz="2600" dirty="0"/>
              <a:t> de </a:t>
            </a:r>
            <a:r>
              <a:rPr lang="en-US" sz="2600" dirty="0" err="1"/>
              <a:t>confuzie</a:t>
            </a:r>
            <a:endParaRPr lang="en-US" sz="26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Funcția</a:t>
            </a:r>
            <a:r>
              <a:rPr lang="en-US" dirty="0"/>
              <a:t> de </a:t>
            </a:r>
            <a:r>
              <a:rPr lang="en-US" dirty="0" err="1"/>
              <a:t>eroare</a:t>
            </a:r>
            <a:r>
              <a:rPr lang="en-US" dirty="0"/>
              <a:t> / de </a:t>
            </a:r>
            <a:r>
              <a:rPr lang="en-US" dirty="0" err="1"/>
              <a:t>pierdere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2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49454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Eroarea de </a:t>
                </a:r>
                <a:r>
                  <a:rPr lang="en-US" sz="2800" dirty="0" err="1"/>
                  <a:t>generalizare</a:t>
                </a:r>
                <a:r>
                  <a:rPr lang="en-US" sz="2800" dirty="0"/>
                  <a:t> (generalization error):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Probabilitatea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comună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deobicei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necunoscută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Atunci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calculăm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eroare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empirică</a:t>
                </a:r>
                <a:r>
                  <a:rPr lang="en-US" sz="2800" dirty="0"/>
                  <a:t> (empirical error):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o-RO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ro-RO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Estimăm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eroarea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empirică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datele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antrenare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cele</a:t>
                </a:r>
                <a:r>
                  <a:rPr lang="en-US" sz="2800" dirty="0"/>
                  <a:t> de test?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FF0000"/>
                    </a:solidFill>
                  </a:rPr>
                  <a:t>Nu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este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corect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să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raportăm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eroarea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datele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antrenare</a:t>
                </a:r>
                <a:r>
                  <a:rPr lang="en-US" sz="2800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494545"/>
              </a:xfrm>
              <a:blipFill>
                <a:blip r:embed="rId2"/>
                <a:stretch>
                  <a:fillRect l="-2098" t="-23272" r="-1259" b="-8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Erori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17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11180</TotalTime>
  <Words>2909</Words>
  <Application>Microsoft Macintosh PowerPoint</Application>
  <PresentationFormat>Custom</PresentationFormat>
  <Paragraphs>750</Paragraphs>
  <Slides>73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Cambria Math</vt:lpstr>
      <vt:lpstr>cmsy10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Pașii necesari pentru învățare supervizată</vt:lpstr>
      <vt:lpstr>Clasificare între Banana și Furbish</vt:lpstr>
      <vt:lpstr>Antrenare versus testare</vt:lpstr>
      <vt:lpstr>Funcția de eroare / de pierdere</vt:lpstr>
      <vt:lpstr>Erori</vt:lpstr>
      <vt:lpstr>Descompunerea erorii</vt:lpstr>
      <vt:lpstr>Descompunerea erorii</vt:lpstr>
      <vt:lpstr>PowerPoint Presentation</vt:lpstr>
      <vt:lpstr>PowerPoint Presentation</vt:lpstr>
      <vt:lpstr>PowerPoint Presentation</vt:lpstr>
      <vt:lpstr>Bias-Variance Trade-off</vt:lpstr>
      <vt:lpstr>Bias-Variance Trade-off</vt:lpstr>
      <vt:lpstr>Bias-Variance Trade-off</vt:lpstr>
      <vt:lpstr>Abordarea procedurală</vt:lpstr>
      <vt:lpstr>Abordarea statistică</vt:lpstr>
      <vt:lpstr>Concepte</vt:lpstr>
      <vt:lpstr>Garanții</vt:lpstr>
      <vt:lpstr>Probabilități (recapitulare)</vt:lpstr>
      <vt:lpstr>Axiomele Probabilității (recapitulare)</vt:lpstr>
      <vt:lpstr>Probabilități condiționate (recapitulare)</vt:lpstr>
      <vt:lpstr>PowerPoint Presentation</vt:lpstr>
      <vt:lpstr>Regula Bayes</vt:lpstr>
      <vt:lpstr>Regula Bayes</vt:lpstr>
      <vt:lpstr>Problema Monty Hall</vt:lpstr>
      <vt:lpstr>Problema Monty Hall</vt:lpstr>
      <vt:lpstr>Problema Monty Hall</vt:lpstr>
      <vt:lpstr>Clasificatorul optimal</vt:lpstr>
      <vt:lpstr>Clasificatorul optimal</vt:lpstr>
      <vt:lpstr>Clasificatorul optimal</vt:lpstr>
      <vt:lpstr>Soluție: considerăm că trăsăturile sunt independente</vt:lpstr>
      <vt:lpstr>Clasificatorul Naïve Bayes</vt:lpstr>
      <vt:lpstr>Clasificatorul Naïve Bayes</vt:lpstr>
      <vt:lpstr>Estimarea parametrilor NB</vt:lpstr>
      <vt:lpstr>Încălcarea presupunerii NB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415</cp:revision>
  <dcterms:created xsi:type="dcterms:W3CDTF">2016-10-12T16:27:10Z</dcterms:created>
  <dcterms:modified xsi:type="dcterms:W3CDTF">2022-04-14T08:27:04Z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</vt:i4>
  </property>
  <property fmtid="{D5CDD505-2E9C-101B-9397-08002B2CF9AE}" pid="3" name="PresentationFormat">
    <vt:lpwstr>Custom</vt:lpwstr>
  </property>
  <property fmtid="{D5CDD505-2E9C-101B-9397-08002B2CF9AE}" pid="4" name="Slides">
    <vt:i4>73</vt:i4>
  </property>
</Properties>
</file>